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92" r:id="rId1"/>
  </p:sldMasterIdLst>
  <p:notesMasterIdLst>
    <p:notesMasterId r:id="rId38"/>
  </p:notesMasterIdLst>
  <p:handoutMasterIdLst>
    <p:handoutMasterId r:id="rId39"/>
  </p:handoutMasterIdLst>
  <p:sldIdLst>
    <p:sldId id="264" r:id="rId2"/>
    <p:sldId id="265" r:id="rId3"/>
    <p:sldId id="266" r:id="rId4"/>
    <p:sldId id="267" r:id="rId5"/>
    <p:sldId id="294" r:id="rId6"/>
    <p:sldId id="295" r:id="rId7"/>
    <p:sldId id="296" r:id="rId8"/>
    <p:sldId id="268" r:id="rId9"/>
    <p:sldId id="297" r:id="rId10"/>
    <p:sldId id="298" r:id="rId11"/>
    <p:sldId id="269" r:id="rId12"/>
    <p:sldId id="270" r:id="rId13"/>
    <p:sldId id="271" r:id="rId14"/>
    <p:sldId id="272" r:id="rId15"/>
    <p:sldId id="273" r:id="rId16"/>
    <p:sldId id="274" r:id="rId17"/>
    <p:sldId id="299"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Lst>
  <p:sldSz cx="9144000" cy="6858000" type="screen4x3"/>
  <p:notesSz cx="7010400" cy="9236075"/>
  <p:embeddedFontLst>
    <p:embeddedFont>
      <p:font typeface="Arial Unicode MS" panose="020B0604020202020204" pitchFamily="34" charset="-128"/>
      <p:regular r:id="rId40"/>
    </p:embeddedFont>
    <p:embeddedFont>
      <p:font typeface="BlissMedium" pitchFamily="2" charset="0"/>
      <p:regular r:id="rId41"/>
    </p:embeddedFont>
    <p:embeddedFont>
      <p:font typeface="Calibri" panose="020F0502020204030204" pitchFamily="34" charset="0"/>
      <p:regular r:id="rId42"/>
      <p:bold r:id="rId43"/>
      <p:italic r:id="rId44"/>
      <p:boldItalic r:id="rId45"/>
    </p:embeddedFont>
    <p:embeddedFont>
      <p:font typeface="Calibri Light" panose="020F0302020204030204" pitchFamily="34" charset="0"/>
      <p:regular r:id="rId46"/>
      <p:italic r:id="rId47"/>
    </p:embeddedFont>
    <p:embeddedFont>
      <p:font typeface="Formata-Medium" panose="020B0600000000000000" pitchFamily="34" charset="0"/>
      <p:regular r:id="rId48"/>
    </p:embeddedFont>
  </p:embeddedFontLst>
  <p:defaultTextStyle>
    <a:defPPr>
      <a:defRPr lang="fr-CA"/>
    </a:defPPr>
    <a:lvl1pPr algn="l" rtl="0" fontAlgn="base">
      <a:spcBef>
        <a:spcPct val="0"/>
      </a:spcBef>
      <a:spcAft>
        <a:spcPct val="0"/>
      </a:spcAft>
      <a:defRPr kern="1200">
        <a:solidFill>
          <a:schemeClr val="tx1"/>
        </a:solidFill>
        <a:latin typeface="Arial" pitchFamily="34" charset="0"/>
        <a:ea typeface="Osaka" charset="-128"/>
        <a:cs typeface="+mn-cs"/>
      </a:defRPr>
    </a:lvl1pPr>
    <a:lvl2pPr marL="457200" algn="l" rtl="0" fontAlgn="base">
      <a:spcBef>
        <a:spcPct val="0"/>
      </a:spcBef>
      <a:spcAft>
        <a:spcPct val="0"/>
      </a:spcAft>
      <a:defRPr kern="1200">
        <a:solidFill>
          <a:schemeClr val="tx1"/>
        </a:solidFill>
        <a:latin typeface="Arial" pitchFamily="34" charset="0"/>
        <a:ea typeface="Osaka" charset="-128"/>
        <a:cs typeface="+mn-cs"/>
      </a:defRPr>
    </a:lvl2pPr>
    <a:lvl3pPr marL="914400" algn="l" rtl="0" fontAlgn="base">
      <a:spcBef>
        <a:spcPct val="0"/>
      </a:spcBef>
      <a:spcAft>
        <a:spcPct val="0"/>
      </a:spcAft>
      <a:defRPr kern="1200">
        <a:solidFill>
          <a:schemeClr val="tx1"/>
        </a:solidFill>
        <a:latin typeface="Arial" pitchFamily="34" charset="0"/>
        <a:ea typeface="Osaka" charset="-128"/>
        <a:cs typeface="+mn-cs"/>
      </a:defRPr>
    </a:lvl3pPr>
    <a:lvl4pPr marL="1371600" algn="l" rtl="0" fontAlgn="base">
      <a:spcBef>
        <a:spcPct val="0"/>
      </a:spcBef>
      <a:spcAft>
        <a:spcPct val="0"/>
      </a:spcAft>
      <a:defRPr kern="1200">
        <a:solidFill>
          <a:schemeClr val="tx1"/>
        </a:solidFill>
        <a:latin typeface="Arial" pitchFamily="34" charset="0"/>
        <a:ea typeface="Osaka" charset="-128"/>
        <a:cs typeface="+mn-cs"/>
      </a:defRPr>
    </a:lvl4pPr>
    <a:lvl5pPr marL="1828800" algn="l" rtl="0" fontAlgn="base">
      <a:spcBef>
        <a:spcPct val="0"/>
      </a:spcBef>
      <a:spcAft>
        <a:spcPct val="0"/>
      </a:spcAft>
      <a:defRPr kern="1200">
        <a:solidFill>
          <a:schemeClr val="tx1"/>
        </a:solidFill>
        <a:latin typeface="Arial" pitchFamily="34" charset="0"/>
        <a:ea typeface="Osaka" charset="-128"/>
        <a:cs typeface="+mn-cs"/>
      </a:defRPr>
    </a:lvl5pPr>
    <a:lvl6pPr marL="2286000" algn="l" defTabSz="914400" rtl="0" eaLnBrk="1" latinLnBrk="0" hangingPunct="1">
      <a:defRPr kern="1200">
        <a:solidFill>
          <a:schemeClr val="tx1"/>
        </a:solidFill>
        <a:latin typeface="Arial" pitchFamily="34" charset="0"/>
        <a:ea typeface="Osaka" charset="-128"/>
        <a:cs typeface="+mn-cs"/>
      </a:defRPr>
    </a:lvl6pPr>
    <a:lvl7pPr marL="2743200" algn="l" defTabSz="914400" rtl="0" eaLnBrk="1" latinLnBrk="0" hangingPunct="1">
      <a:defRPr kern="1200">
        <a:solidFill>
          <a:schemeClr val="tx1"/>
        </a:solidFill>
        <a:latin typeface="Arial" pitchFamily="34" charset="0"/>
        <a:ea typeface="Osaka" charset="-128"/>
        <a:cs typeface="+mn-cs"/>
      </a:defRPr>
    </a:lvl7pPr>
    <a:lvl8pPr marL="3200400" algn="l" defTabSz="914400" rtl="0" eaLnBrk="1" latinLnBrk="0" hangingPunct="1">
      <a:defRPr kern="1200">
        <a:solidFill>
          <a:schemeClr val="tx1"/>
        </a:solidFill>
        <a:latin typeface="Arial" pitchFamily="34" charset="0"/>
        <a:ea typeface="Osaka" charset="-128"/>
        <a:cs typeface="+mn-cs"/>
      </a:defRPr>
    </a:lvl8pPr>
    <a:lvl9pPr marL="3657600" algn="l" defTabSz="914400" rtl="0" eaLnBrk="1" latinLnBrk="0" hangingPunct="1">
      <a:defRPr kern="1200">
        <a:solidFill>
          <a:schemeClr val="tx1"/>
        </a:solidFill>
        <a:latin typeface="Arial" pitchFamily="34" charset="0"/>
        <a:ea typeface="Osaka" charset="-128"/>
        <a:cs typeface="+mn-cs"/>
      </a:defRPr>
    </a:lvl9pPr>
  </p:defaultTextStyle>
  <p:extLst>
    <p:ext uri="{EFAFB233-063F-42B5-8137-9DF3F51BA10A}">
      <p15:sldGuideLst xmlns:p15="http://schemas.microsoft.com/office/powerpoint/2012/main">
        <p15:guide id="1" orient="horz" pos="3838">
          <p15:clr>
            <a:srgbClr val="A4A3A4"/>
          </p15:clr>
        </p15:guide>
        <p15:guide id="2" orient="horz" pos="4269">
          <p15:clr>
            <a:srgbClr val="A4A3A4"/>
          </p15:clr>
        </p15:guide>
        <p15:guide id="3" pos="5494">
          <p15:clr>
            <a:srgbClr val="A4A3A4"/>
          </p15:clr>
        </p15:guide>
        <p15:guide id="4" pos="139">
          <p15:clr>
            <a:srgbClr val="A4A3A4"/>
          </p15:clr>
        </p15:guide>
      </p15:sldGuideLst>
    </p:ext>
    <p:ext uri="{2D200454-40CA-4A62-9FC3-DE9A4176ACB9}">
      <p15:notesGuideLst xmlns:p15="http://schemas.microsoft.com/office/powerpoint/2012/main">
        <p15:guide id="1" orient="horz" pos="2909">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C4745"/>
    <a:srgbClr val="4D4126"/>
    <a:srgbClr val="D4642B"/>
    <a:srgbClr val="7A7E7D"/>
    <a:srgbClr val="6B859E"/>
    <a:srgbClr val="204275"/>
    <a:srgbClr val="CB203C"/>
    <a:srgbClr val="273D5F"/>
    <a:srgbClr val="9A1F23"/>
    <a:srgbClr val="00426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FA444A1-E2C0-F542-ACE0-E3E69D6C797E}" v="24" dt="2022-03-09T15:50:56.762"/>
  </p1510:revLst>
</p1510:revInfo>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94" autoAdjust="0"/>
    <p:restoredTop sz="92517" autoAdjust="0"/>
  </p:normalViewPr>
  <p:slideViewPr>
    <p:cSldViewPr showGuides="1">
      <p:cViewPr varScale="1">
        <p:scale>
          <a:sx n="118" d="100"/>
          <a:sy n="118" d="100"/>
        </p:scale>
        <p:origin x="2376" y="200"/>
      </p:cViewPr>
      <p:guideLst>
        <p:guide orient="horz" pos="3838"/>
        <p:guide orient="horz" pos="4269"/>
        <p:guide pos="5494"/>
        <p:guide pos="13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180"/>
    </p:cViewPr>
  </p:sorterViewPr>
  <p:notesViewPr>
    <p:cSldViewPr showGuides="1">
      <p:cViewPr>
        <p:scale>
          <a:sx n="106" d="100"/>
          <a:sy n="106" d="100"/>
        </p:scale>
        <p:origin x="-5250" y="-522"/>
      </p:cViewPr>
      <p:guideLst>
        <p:guide orient="horz" pos="2909"/>
        <p:guide pos="2208"/>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748" name="Rectangle 4"/>
          <p:cNvSpPr>
            <a:spLocks noGrp="1" noChangeArrowheads="1"/>
          </p:cNvSpPr>
          <p:nvPr>
            <p:ph type="ftr" sz="quarter" idx="2"/>
          </p:nvPr>
        </p:nvSpPr>
        <p:spPr bwMode="auto">
          <a:xfrm>
            <a:off x="0" y="8772525"/>
            <a:ext cx="3038475" cy="461963"/>
          </a:xfrm>
          <a:prstGeom prst="rect">
            <a:avLst/>
          </a:prstGeom>
          <a:noFill/>
          <a:ln w="9525">
            <a:noFill/>
            <a:miter lim="800000"/>
            <a:headEnd/>
            <a:tailEnd/>
          </a:ln>
          <a:effectLst/>
        </p:spPr>
        <p:txBody>
          <a:bodyPr vert="horz" wrap="square" lIns="92830" tIns="46415" rIns="92830" bIns="46415" numCol="1" anchor="b" anchorCtr="0" compatLnSpc="1">
            <a:prstTxWarp prst="textNoShape">
              <a:avLst/>
            </a:prstTxWarp>
          </a:bodyPr>
          <a:lstStyle>
            <a:lvl1pPr defTabSz="928688">
              <a:defRPr sz="1200">
                <a:latin typeface="Arial" charset="0"/>
                <a:ea typeface="Osaka" pitchFamily="-44" charset="-128"/>
              </a:defRPr>
            </a:lvl1pPr>
          </a:lstStyle>
          <a:p>
            <a:pPr>
              <a:defRPr/>
            </a:pPr>
            <a:endParaRPr lang="en-US"/>
          </a:p>
        </p:txBody>
      </p:sp>
      <p:sp>
        <p:nvSpPr>
          <p:cNvPr id="6" name="Espace réservé du numéro de diapositive 5"/>
          <p:cNvSpPr>
            <a:spLocks noGrp="1"/>
          </p:cNvSpPr>
          <p:nvPr>
            <p:ph type="sldNum" sz="quarter" idx="3"/>
          </p:nvPr>
        </p:nvSpPr>
        <p:spPr>
          <a:xfrm>
            <a:off x="3970338" y="8772525"/>
            <a:ext cx="3038475" cy="461963"/>
          </a:xfrm>
          <a:prstGeom prst="rect">
            <a:avLst/>
          </a:prstGeom>
        </p:spPr>
        <p:txBody>
          <a:bodyPr vert="horz" lIns="91440" tIns="45720" rIns="91440" bIns="45720" rtlCol="0" anchor="b"/>
          <a:lstStyle>
            <a:lvl1pPr algn="r">
              <a:defRPr sz="1200">
                <a:latin typeface="Arial" charset="0"/>
                <a:ea typeface="Osaka" pitchFamily="52" charset="-128"/>
              </a:defRPr>
            </a:lvl1pPr>
          </a:lstStyle>
          <a:p>
            <a:pPr>
              <a:defRPr/>
            </a:pPr>
            <a:fld id="{97834233-6072-4E67-9B55-28F62049FB30}" type="slidenum">
              <a:rPr lang="fr-CA"/>
              <a:pPr>
                <a:defRPr/>
              </a:pPr>
              <a:t>‹#›</a:t>
            </a:fld>
            <a:endParaRPr lang="fr-CA" dirty="0"/>
          </a:p>
        </p:txBody>
      </p:sp>
    </p:spTree>
    <p:extLst>
      <p:ext uri="{BB962C8B-B14F-4D97-AF65-F5344CB8AC3E}">
        <p14:creationId xmlns:p14="http://schemas.microsoft.com/office/powerpoint/2010/main" val="1152049450"/>
      </p:ext>
    </p:extLst>
  </p:cSld>
  <p:clrMap bg1="lt1" tx1="dk1" bg2="lt2" tx2="dk2" accent1="accent1" accent2="accent2" accent3="accent3" accent4="accent4" accent5="accent5" accent6="accent6" hlink="hlink" folHlink="folHlink"/>
  <p:hf sldNum="0" hdr="0" ftr="0" dt="0"/>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png>
</file>

<file path=ppt/media/image23.jpeg>
</file>

<file path=ppt/media/image24.jpeg>
</file>

<file path=ppt/media/image25.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842" name="Rectangle 2"/>
          <p:cNvSpPr>
            <a:spLocks noGrp="1" noChangeArrowheads="1"/>
          </p:cNvSpPr>
          <p:nvPr>
            <p:ph type="hdr" sz="quarter"/>
          </p:nvPr>
        </p:nvSpPr>
        <p:spPr bwMode="auto">
          <a:xfrm>
            <a:off x="0" y="0"/>
            <a:ext cx="3038475" cy="461963"/>
          </a:xfrm>
          <a:prstGeom prst="rect">
            <a:avLst/>
          </a:prstGeom>
          <a:noFill/>
          <a:ln w="9525">
            <a:noFill/>
            <a:miter lim="800000"/>
            <a:headEnd/>
            <a:tailEnd/>
          </a:ln>
          <a:effectLst/>
        </p:spPr>
        <p:txBody>
          <a:bodyPr vert="horz" wrap="square" lIns="92830" tIns="46415" rIns="92830" bIns="46415" numCol="1" anchor="t" anchorCtr="0" compatLnSpc="1">
            <a:prstTxWarp prst="textNoShape">
              <a:avLst/>
            </a:prstTxWarp>
          </a:bodyPr>
          <a:lstStyle>
            <a:lvl1pPr defTabSz="928688">
              <a:defRPr sz="1200">
                <a:latin typeface="Arial" charset="0"/>
                <a:ea typeface="Osaka" pitchFamily="-44" charset="-128"/>
              </a:defRPr>
            </a:lvl1pPr>
          </a:lstStyle>
          <a:p>
            <a:pPr>
              <a:defRPr/>
            </a:pPr>
            <a:endParaRPr lang="en-US"/>
          </a:p>
        </p:txBody>
      </p:sp>
      <p:sp>
        <p:nvSpPr>
          <p:cNvPr id="35843" name="Rectangle 3"/>
          <p:cNvSpPr>
            <a:spLocks noGrp="1" noChangeArrowheads="1"/>
          </p:cNvSpPr>
          <p:nvPr>
            <p:ph type="dt" idx="1"/>
          </p:nvPr>
        </p:nvSpPr>
        <p:spPr bwMode="auto">
          <a:xfrm>
            <a:off x="3970338" y="0"/>
            <a:ext cx="3038475" cy="461963"/>
          </a:xfrm>
          <a:prstGeom prst="rect">
            <a:avLst/>
          </a:prstGeom>
          <a:noFill/>
          <a:ln w="9525">
            <a:noFill/>
            <a:miter lim="800000"/>
            <a:headEnd/>
            <a:tailEnd/>
          </a:ln>
          <a:effectLst/>
        </p:spPr>
        <p:txBody>
          <a:bodyPr vert="horz" wrap="square" lIns="92830" tIns="46415" rIns="92830" bIns="46415" numCol="1" anchor="t" anchorCtr="0" compatLnSpc="1">
            <a:prstTxWarp prst="textNoShape">
              <a:avLst/>
            </a:prstTxWarp>
          </a:bodyPr>
          <a:lstStyle>
            <a:lvl1pPr algn="r" defTabSz="928688">
              <a:defRPr sz="1200">
                <a:latin typeface="Arial" charset="0"/>
                <a:ea typeface="Osaka" pitchFamily="-44" charset="-128"/>
              </a:defRPr>
            </a:lvl1pPr>
          </a:lstStyle>
          <a:p>
            <a:pPr>
              <a:defRPr/>
            </a:pPr>
            <a:endParaRPr lang="en-US"/>
          </a:p>
        </p:txBody>
      </p:sp>
      <p:sp>
        <p:nvSpPr>
          <p:cNvPr id="10244" name="Rectangle 4"/>
          <p:cNvSpPr>
            <a:spLocks noGrp="1" noRot="1" noChangeAspect="1" noChangeArrowheads="1" noTextEdit="1"/>
          </p:cNvSpPr>
          <p:nvPr>
            <p:ph type="sldImg" idx="2"/>
          </p:nvPr>
        </p:nvSpPr>
        <p:spPr bwMode="auto">
          <a:xfrm>
            <a:off x="1196975" y="692150"/>
            <a:ext cx="4618038" cy="3463925"/>
          </a:xfrm>
          <a:prstGeom prst="rect">
            <a:avLst/>
          </a:prstGeom>
          <a:noFill/>
          <a:ln w="9525">
            <a:solidFill>
              <a:srgbClr val="000000"/>
            </a:solidFill>
            <a:miter lim="800000"/>
            <a:headEnd/>
            <a:tailEnd/>
          </a:ln>
        </p:spPr>
      </p:sp>
      <p:sp>
        <p:nvSpPr>
          <p:cNvPr id="35845" name="Rectangle 5"/>
          <p:cNvSpPr>
            <a:spLocks noGrp="1" noChangeArrowheads="1"/>
          </p:cNvSpPr>
          <p:nvPr>
            <p:ph type="body" sz="quarter" idx="3"/>
          </p:nvPr>
        </p:nvSpPr>
        <p:spPr bwMode="auto">
          <a:xfrm>
            <a:off x="701675" y="4387850"/>
            <a:ext cx="5607050" cy="4156075"/>
          </a:xfrm>
          <a:prstGeom prst="rect">
            <a:avLst/>
          </a:prstGeom>
          <a:noFill/>
          <a:ln w="9525">
            <a:noFill/>
            <a:miter lim="800000"/>
            <a:headEnd/>
            <a:tailEnd/>
          </a:ln>
          <a:effectLst/>
        </p:spPr>
        <p:txBody>
          <a:bodyPr vert="horz" wrap="square" lIns="92830" tIns="46415" rIns="92830" bIns="46415" numCol="1" anchor="t" anchorCtr="0" compatLnSpc="1">
            <a:prstTxWarp prst="textNoShape">
              <a:avLst/>
            </a:prstTxWarp>
          </a:bodyPr>
          <a:lstStyle/>
          <a:p>
            <a:pPr lvl="0"/>
            <a:r>
              <a:rPr lang="fr-CA" noProof="0" dirty="0"/>
              <a:t>Cliquez pour modifier les styles du texte du masque</a:t>
            </a:r>
          </a:p>
          <a:p>
            <a:pPr lvl="1"/>
            <a:r>
              <a:rPr lang="fr-CA" noProof="0" dirty="0"/>
              <a:t>Deuxième niveau</a:t>
            </a:r>
          </a:p>
          <a:p>
            <a:pPr lvl="2"/>
            <a:r>
              <a:rPr lang="fr-CA" noProof="0" dirty="0"/>
              <a:t>Troisième niveau</a:t>
            </a:r>
          </a:p>
          <a:p>
            <a:pPr lvl="3"/>
            <a:r>
              <a:rPr lang="fr-CA" noProof="0" dirty="0"/>
              <a:t>Quatrième niveau</a:t>
            </a:r>
          </a:p>
          <a:p>
            <a:pPr lvl="4"/>
            <a:r>
              <a:rPr lang="fr-CA" noProof="0" dirty="0"/>
              <a:t>Cinquième niveau</a:t>
            </a:r>
          </a:p>
        </p:txBody>
      </p:sp>
      <p:sp>
        <p:nvSpPr>
          <p:cNvPr id="35846" name="Rectangle 6"/>
          <p:cNvSpPr>
            <a:spLocks noGrp="1" noChangeArrowheads="1"/>
          </p:cNvSpPr>
          <p:nvPr>
            <p:ph type="ftr" sz="quarter" idx="4"/>
          </p:nvPr>
        </p:nvSpPr>
        <p:spPr bwMode="auto">
          <a:xfrm>
            <a:off x="0" y="8772525"/>
            <a:ext cx="3038475" cy="461963"/>
          </a:xfrm>
          <a:prstGeom prst="rect">
            <a:avLst/>
          </a:prstGeom>
          <a:noFill/>
          <a:ln w="9525">
            <a:noFill/>
            <a:miter lim="800000"/>
            <a:headEnd/>
            <a:tailEnd/>
          </a:ln>
          <a:effectLst/>
        </p:spPr>
        <p:txBody>
          <a:bodyPr vert="horz" wrap="square" lIns="92830" tIns="46415" rIns="92830" bIns="46415" numCol="1" anchor="b" anchorCtr="0" compatLnSpc="1">
            <a:prstTxWarp prst="textNoShape">
              <a:avLst/>
            </a:prstTxWarp>
          </a:bodyPr>
          <a:lstStyle>
            <a:lvl1pPr defTabSz="928688">
              <a:defRPr sz="1200">
                <a:latin typeface="Arial" charset="0"/>
                <a:ea typeface="Osaka" pitchFamily="-44" charset="-128"/>
              </a:defRPr>
            </a:lvl1pPr>
          </a:lstStyle>
          <a:p>
            <a:pPr>
              <a:defRPr/>
            </a:pPr>
            <a:endParaRPr lang="en-US"/>
          </a:p>
        </p:txBody>
      </p:sp>
      <p:sp>
        <p:nvSpPr>
          <p:cNvPr id="35847" name="Rectangle 7"/>
          <p:cNvSpPr>
            <a:spLocks noGrp="1" noChangeArrowheads="1"/>
          </p:cNvSpPr>
          <p:nvPr>
            <p:ph type="sldNum" sz="quarter" idx="5"/>
          </p:nvPr>
        </p:nvSpPr>
        <p:spPr bwMode="auto">
          <a:xfrm>
            <a:off x="3970338" y="8772525"/>
            <a:ext cx="3038475" cy="461963"/>
          </a:xfrm>
          <a:prstGeom prst="rect">
            <a:avLst/>
          </a:prstGeom>
          <a:noFill/>
          <a:ln w="9525">
            <a:noFill/>
            <a:miter lim="800000"/>
            <a:headEnd/>
            <a:tailEnd/>
          </a:ln>
          <a:effectLst/>
        </p:spPr>
        <p:txBody>
          <a:bodyPr vert="horz" wrap="square" lIns="92830" tIns="46415" rIns="92830" bIns="46415" numCol="1" anchor="b" anchorCtr="0" compatLnSpc="1">
            <a:prstTxWarp prst="textNoShape">
              <a:avLst/>
            </a:prstTxWarp>
          </a:bodyPr>
          <a:lstStyle>
            <a:lvl1pPr algn="r" defTabSz="928688">
              <a:defRPr sz="1200">
                <a:latin typeface="Arial" charset="0"/>
                <a:ea typeface="Osaka" pitchFamily="-44" charset="-128"/>
              </a:defRPr>
            </a:lvl1pPr>
          </a:lstStyle>
          <a:p>
            <a:pPr>
              <a:defRPr/>
            </a:pPr>
            <a:fld id="{2C02CAD0-EEDB-481F-B918-496328B7E2A3}" type="slidenum">
              <a:rPr lang="fr-CA"/>
              <a:pPr>
                <a:defRPr/>
              </a:pPr>
              <a:t>‹#›</a:t>
            </a:fld>
            <a:endParaRPr lang="fr-CA" dirty="0"/>
          </a:p>
        </p:txBody>
      </p:sp>
    </p:spTree>
    <p:extLst>
      <p:ext uri="{BB962C8B-B14F-4D97-AF65-F5344CB8AC3E}">
        <p14:creationId xmlns:p14="http://schemas.microsoft.com/office/powerpoint/2010/main" val="1814942483"/>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1pPr>
    <a:lvl2pPr marL="457200"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6448520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cro-chapt-1">
    <p:spTree>
      <p:nvGrpSpPr>
        <p:cNvPr id="1" name=""/>
        <p:cNvGrpSpPr/>
        <p:nvPr/>
      </p:nvGrpSpPr>
      <p:grpSpPr>
        <a:xfrm>
          <a:off x="0" y="0"/>
          <a:ext cx="0" cy="0"/>
          <a:chOff x="0" y="0"/>
          <a:chExt cx="0" cy="0"/>
        </a:xfrm>
      </p:grpSpPr>
      <p:sp>
        <p:nvSpPr>
          <p:cNvPr id="7" name="Titre 6"/>
          <p:cNvSpPr>
            <a:spLocks noGrp="1"/>
          </p:cNvSpPr>
          <p:nvPr>
            <p:ph type="title"/>
          </p:nvPr>
        </p:nvSpPr>
        <p:spPr>
          <a:xfrm>
            <a:off x="1857355" y="199767"/>
            <a:ext cx="5572165" cy="1157531"/>
          </a:xfrm>
        </p:spPr>
        <p:txBody>
          <a:bodyPr/>
          <a:lstStyle/>
          <a:p>
            <a:r>
              <a:rPr lang="fr-FR" dirty="0"/>
              <a:t>Cliquez pour modifier le style du titre</a:t>
            </a:r>
            <a:endParaRPr lang="fr-CA" dirty="0"/>
          </a:p>
        </p:txBody>
      </p:sp>
      <p:sp>
        <p:nvSpPr>
          <p:cNvPr id="11" name="Espace réservé du texte 10"/>
          <p:cNvSpPr>
            <a:spLocks noGrp="1"/>
          </p:cNvSpPr>
          <p:nvPr>
            <p:ph type="body" sz="quarter" idx="13"/>
          </p:nvPr>
        </p:nvSpPr>
        <p:spPr>
          <a:xfrm>
            <a:off x="7421526" y="407338"/>
            <a:ext cx="1552353" cy="1000125"/>
          </a:xfrm>
        </p:spPr>
        <p:txBody>
          <a:bodyPr/>
          <a:lstStyle>
            <a:lvl1pPr algn="ctr">
              <a:defRPr sz="5500">
                <a:solidFill>
                  <a:schemeClr val="bg1"/>
                </a:solidFill>
              </a:defRPr>
            </a:lvl1pPr>
          </a:lstStyle>
          <a:p>
            <a:pPr lvl="0"/>
            <a:r>
              <a:rPr lang="fr-FR" dirty="0" err="1"/>
              <a:t>Cli</a:t>
            </a:r>
            <a:endParaRPr lang="fr-FR"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102940"/>
            <a:ext cx="9144000" cy="762000"/>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4D4126"/>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14"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2"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icro-inter-2">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6864370" cy="1157531"/>
          </a:xfrm>
        </p:spPr>
        <p:txBody>
          <a:bodyPr/>
          <a:lstStyle/>
          <a:p>
            <a:r>
              <a:rPr lang="fr-FR" dirty="0"/>
              <a:t>Cliquez pour modifier le style du titre</a:t>
            </a:r>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17227"/>
            <a:ext cx="9144000" cy="733425"/>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3C4745"/>
                </a:solidFill>
              </a:defRPr>
            </a:lvl1pPr>
          </a:lstStyle>
          <a:p>
            <a:pPr>
              <a:defRPr/>
            </a:pPr>
            <a:fld id="{437E8A14-D642-4221-8302-C4B33561F905}" type="slidenum">
              <a:rPr lang="fr-CA" smtClean="0"/>
              <a:pPr>
                <a:defRPr/>
              </a:pPr>
              <a:t>‹#›</a:t>
            </a:fld>
            <a:endParaRPr lang="fr-CA" dirty="0"/>
          </a:p>
        </p:txBody>
      </p:sp>
      <p:sp>
        <p:nvSpPr>
          <p:cNvPr id="13"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1"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micro-chapt-3">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5572165" cy="1157531"/>
          </a:xfrm>
        </p:spPr>
        <p:txBody>
          <a:bodyPr/>
          <a:lstStyle/>
          <a:p>
            <a:r>
              <a:rPr lang="fr-FR" dirty="0"/>
              <a:t>Cliquez pour modifier le style du titre</a:t>
            </a:r>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6" name="Espace réservé du texte 10"/>
          <p:cNvSpPr>
            <a:spLocks noGrp="1"/>
          </p:cNvSpPr>
          <p:nvPr>
            <p:ph type="body" sz="quarter" idx="13"/>
          </p:nvPr>
        </p:nvSpPr>
        <p:spPr>
          <a:xfrm>
            <a:off x="7421526" y="407338"/>
            <a:ext cx="1552353" cy="1000125"/>
          </a:xfrm>
        </p:spPr>
        <p:txBody>
          <a:bodyPr/>
          <a:lstStyle>
            <a:lvl1pPr algn="ctr">
              <a:defRPr sz="5500">
                <a:solidFill>
                  <a:schemeClr val="bg1"/>
                </a:solidFill>
              </a:defRPr>
            </a:lvl1pPr>
          </a:lstStyle>
          <a:p>
            <a:pPr lvl="0"/>
            <a:r>
              <a:rPr lang="fr-FR" dirty="0" err="1"/>
              <a:t>Cli</a:t>
            </a:r>
            <a:endParaRPr lang="fr-FR"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17227"/>
            <a:ext cx="9144000" cy="733425"/>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3C4745"/>
                </a:solidFill>
              </a:defRPr>
            </a:lvl1pPr>
          </a:lstStyle>
          <a:p>
            <a:pPr>
              <a:defRPr/>
            </a:pPr>
            <a:fld id="{437E8A14-D642-4221-8302-C4B33561F905}" type="slidenum">
              <a:rPr lang="fr-CA" smtClean="0"/>
              <a:pPr>
                <a:defRPr/>
              </a:pPr>
              <a:t>‹#›</a:t>
            </a:fld>
            <a:endParaRPr lang="fr-CA" dirty="0"/>
          </a:p>
        </p:txBody>
      </p:sp>
      <p:sp>
        <p:nvSpPr>
          <p:cNvPr id="11"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2"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micro-inter-3">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6864370" cy="1157531"/>
          </a:xfrm>
        </p:spPr>
        <p:txBody>
          <a:bodyPr/>
          <a:lstStyle/>
          <a:p>
            <a:r>
              <a:rPr lang="fr-FR" dirty="0"/>
              <a:t>Cliquez pour modifier le style du titre</a:t>
            </a:r>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17227"/>
            <a:ext cx="9144000" cy="733425"/>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3C4745"/>
                </a:solidFill>
              </a:defRPr>
            </a:lvl1pPr>
          </a:lstStyle>
          <a:p>
            <a:pPr>
              <a:defRPr/>
            </a:pPr>
            <a:fld id="{437E8A14-D642-4221-8302-C4B33561F905}" type="slidenum">
              <a:rPr lang="fr-CA" smtClean="0"/>
              <a:pPr>
                <a:defRPr/>
              </a:pPr>
              <a:t>‹#›</a:t>
            </a:fld>
            <a:endParaRPr lang="fr-CA" dirty="0"/>
          </a:p>
        </p:txBody>
      </p:sp>
      <p:sp>
        <p:nvSpPr>
          <p:cNvPr id="13"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1"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pic>
        <p:nvPicPr>
          <p:cNvPr id="3" name="Imag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Diapositive de titre">
    <p:spTree>
      <p:nvGrpSpPr>
        <p:cNvPr id="1" name=""/>
        <p:cNvGrpSpPr/>
        <p:nvPr/>
      </p:nvGrpSpPr>
      <p:grpSpPr>
        <a:xfrm>
          <a:off x="0" y="0"/>
          <a:ext cx="0" cy="0"/>
          <a:chOff x="0" y="0"/>
          <a:chExt cx="0" cy="0"/>
        </a:xfrm>
      </p:grpSpPr>
      <p:pic>
        <p:nvPicPr>
          <p:cNvPr id="3" name="Imag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acro-inter-1">
    <p:spTree>
      <p:nvGrpSpPr>
        <p:cNvPr id="1" name=""/>
        <p:cNvGrpSpPr/>
        <p:nvPr/>
      </p:nvGrpSpPr>
      <p:grpSpPr>
        <a:xfrm>
          <a:off x="0" y="0"/>
          <a:ext cx="0" cy="0"/>
          <a:chOff x="0" y="0"/>
          <a:chExt cx="0" cy="0"/>
        </a:xfrm>
      </p:grpSpPr>
      <p:pic>
        <p:nvPicPr>
          <p:cNvPr id="5" name="Image 4" descr="6215_montage_PPT_macro-micro_inter_macro-1.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6864370" cy="1157531"/>
          </a:xfrm>
        </p:spPr>
        <p:txBody>
          <a:bodyPr/>
          <a:lstStyle/>
          <a:p>
            <a:r>
              <a:rPr lang="fr-FR" dirty="0"/>
              <a:t>Cliquez pour modifier le style du titre</a:t>
            </a:r>
            <a:endParaRPr lang="fr-CA"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02940"/>
            <a:ext cx="9144000" cy="762000"/>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4D4126"/>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13"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1"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acro-chapt-2">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5572165" cy="1157531"/>
          </a:xfrm>
        </p:spPr>
        <p:txBody>
          <a:bodyPr/>
          <a:lstStyle/>
          <a:p>
            <a:r>
              <a:rPr lang="fr-FR" dirty="0"/>
              <a:t>Cliquez pour modifier le style du titre</a:t>
            </a:r>
            <a:endParaRPr lang="fr-CA" dirty="0"/>
          </a:p>
        </p:txBody>
      </p:sp>
      <p:sp>
        <p:nvSpPr>
          <p:cNvPr id="6" name="Espace réservé du texte 10"/>
          <p:cNvSpPr>
            <a:spLocks noGrp="1"/>
          </p:cNvSpPr>
          <p:nvPr>
            <p:ph type="body" sz="quarter" idx="13"/>
          </p:nvPr>
        </p:nvSpPr>
        <p:spPr>
          <a:xfrm>
            <a:off x="7421526" y="407338"/>
            <a:ext cx="1552353" cy="1000125"/>
          </a:xfrm>
        </p:spPr>
        <p:txBody>
          <a:bodyPr/>
          <a:lstStyle>
            <a:lvl1pPr algn="ctr">
              <a:defRPr sz="5500">
                <a:solidFill>
                  <a:schemeClr val="bg1"/>
                </a:solidFill>
              </a:defRPr>
            </a:lvl1pPr>
          </a:lstStyle>
          <a:p>
            <a:pPr lvl="0"/>
            <a:r>
              <a:rPr lang="fr-FR" dirty="0" err="1"/>
              <a:t>Cli</a:t>
            </a:r>
            <a:endParaRPr lang="fr-FR"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02940"/>
            <a:ext cx="9144000" cy="762000"/>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4D4126"/>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11"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2"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acro-inter-2">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6864370" cy="1157531"/>
          </a:xfrm>
        </p:spPr>
        <p:txBody>
          <a:bodyPr/>
          <a:lstStyle/>
          <a:p>
            <a:r>
              <a:rPr lang="fr-FR" dirty="0"/>
              <a:t>Cliquez pour modifier le style du titre</a:t>
            </a:r>
            <a:endParaRPr lang="fr-CA"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02940"/>
            <a:ext cx="9144000" cy="762000"/>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4D4126"/>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13"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1"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macro-chapt-3">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5572165" cy="1157531"/>
          </a:xfrm>
        </p:spPr>
        <p:txBody>
          <a:bodyPr/>
          <a:lstStyle/>
          <a:p>
            <a:r>
              <a:rPr lang="fr-FR" dirty="0"/>
              <a:t>Cliquez pour modifier le style du titre</a:t>
            </a:r>
            <a:endParaRPr lang="fr-CA" dirty="0"/>
          </a:p>
        </p:txBody>
      </p:sp>
      <p:sp>
        <p:nvSpPr>
          <p:cNvPr id="6" name="Espace réservé du texte 10"/>
          <p:cNvSpPr>
            <a:spLocks noGrp="1"/>
          </p:cNvSpPr>
          <p:nvPr>
            <p:ph type="body" sz="quarter" idx="13"/>
          </p:nvPr>
        </p:nvSpPr>
        <p:spPr>
          <a:xfrm>
            <a:off x="7421526" y="407338"/>
            <a:ext cx="1552353" cy="1000125"/>
          </a:xfrm>
        </p:spPr>
        <p:txBody>
          <a:bodyPr/>
          <a:lstStyle>
            <a:lvl1pPr algn="ctr">
              <a:defRPr sz="5500">
                <a:solidFill>
                  <a:schemeClr val="bg1"/>
                </a:solidFill>
              </a:defRPr>
            </a:lvl1pPr>
          </a:lstStyle>
          <a:p>
            <a:pPr lvl="0"/>
            <a:r>
              <a:rPr lang="fr-FR" dirty="0" err="1"/>
              <a:t>Cli</a:t>
            </a:r>
            <a:endParaRPr lang="fr-FR"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02940"/>
            <a:ext cx="9144000" cy="762000"/>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4D4126"/>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11"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2"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cro-inter-3">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6864370" cy="1157531"/>
          </a:xfrm>
        </p:spPr>
        <p:txBody>
          <a:bodyPr/>
          <a:lstStyle/>
          <a:p>
            <a:r>
              <a:rPr lang="fr-FR" dirty="0"/>
              <a:t>Cliquez pour modifier le style du titre</a:t>
            </a:r>
            <a:endParaRPr lang="fr-CA"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02940"/>
            <a:ext cx="9144000" cy="762000"/>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4D4126"/>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13"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1"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icro-chapt-1">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5572165" cy="1157531"/>
          </a:xfrm>
        </p:spPr>
        <p:txBody>
          <a:bodyPr/>
          <a:lstStyle/>
          <a:p>
            <a:r>
              <a:rPr lang="fr-FR" dirty="0"/>
              <a:t>Cliquez pour modifier le style du titre</a:t>
            </a:r>
            <a:endParaRPr lang="fr-CA" dirty="0"/>
          </a:p>
        </p:txBody>
      </p:sp>
      <p:sp>
        <p:nvSpPr>
          <p:cNvPr id="6" name="Espace réservé du texte 10"/>
          <p:cNvSpPr>
            <a:spLocks noGrp="1"/>
          </p:cNvSpPr>
          <p:nvPr>
            <p:ph type="body" sz="quarter" idx="13"/>
          </p:nvPr>
        </p:nvSpPr>
        <p:spPr>
          <a:xfrm>
            <a:off x="7421526" y="407338"/>
            <a:ext cx="1552353" cy="1000125"/>
          </a:xfrm>
        </p:spPr>
        <p:txBody>
          <a:bodyPr/>
          <a:lstStyle>
            <a:lvl1pPr algn="ctr">
              <a:defRPr sz="5500">
                <a:solidFill>
                  <a:schemeClr val="bg1"/>
                </a:solidFill>
              </a:defRPr>
            </a:lvl1pPr>
          </a:lstStyle>
          <a:p>
            <a:pPr lvl="0"/>
            <a:r>
              <a:rPr lang="fr-FR" dirty="0" err="1"/>
              <a:t>Cli</a:t>
            </a:r>
            <a:endParaRPr lang="fr-FR"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17227"/>
            <a:ext cx="9144000" cy="733425"/>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3C4745"/>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11"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2"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icro-inter-1">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6864370" cy="1157531"/>
          </a:xfrm>
        </p:spPr>
        <p:txBody>
          <a:bodyPr/>
          <a:lstStyle/>
          <a:p>
            <a:r>
              <a:rPr lang="fr-FR" dirty="0"/>
              <a:t>Cliquez pour modifier le style du titre</a:t>
            </a:r>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17227"/>
            <a:ext cx="9144000" cy="733425"/>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3C4745"/>
                </a:solidFill>
              </a:defRPr>
            </a:lvl1pPr>
          </a:lstStyle>
          <a:p>
            <a:pPr>
              <a:defRPr/>
            </a:pPr>
            <a:fld id="{437E8A14-D642-4221-8302-C4B33561F905}" type="slidenum">
              <a:rPr lang="fr-CA" smtClean="0"/>
              <a:pPr>
                <a:defRPr/>
              </a:pPr>
              <a:t>‹#›</a:t>
            </a:fld>
            <a:endParaRPr lang="fr-CA" dirty="0"/>
          </a:p>
        </p:txBody>
      </p:sp>
      <p:sp>
        <p:nvSpPr>
          <p:cNvPr id="13"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1"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icro-chapt-2">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5572165" cy="1157531"/>
          </a:xfrm>
        </p:spPr>
        <p:txBody>
          <a:bodyPr/>
          <a:lstStyle/>
          <a:p>
            <a:r>
              <a:rPr lang="fr-FR" dirty="0"/>
              <a:t>Cliquez pour modifier le style du titre</a:t>
            </a:r>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6" name="Espace réservé du texte 10"/>
          <p:cNvSpPr>
            <a:spLocks noGrp="1"/>
          </p:cNvSpPr>
          <p:nvPr>
            <p:ph type="body" sz="quarter" idx="13"/>
          </p:nvPr>
        </p:nvSpPr>
        <p:spPr>
          <a:xfrm>
            <a:off x="7421526" y="407338"/>
            <a:ext cx="1552353" cy="1000125"/>
          </a:xfrm>
        </p:spPr>
        <p:txBody>
          <a:bodyPr/>
          <a:lstStyle>
            <a:lvl1pPr algn="ctr">
              <a:defRPr sz="5500">
                <a:solidFill>
                  <a:schemeClr val="bg1"/>
                </a:solidFill>
              </a:defRPr>
            </a:lvl1pPr>
          </a:lstStyle>
          <a:p>
            <a:pPr lvl="0"/>
            <a:r>
              <a:rPr lang="fr-FR" dirty="0" err="1"/>
              <a:t>Cli</a:t>
            </a:r>
            <a:endParaRPr lang="fr-FR"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17227"/>
            <a:ext cx="9144000" cy="733425"/>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3C4745"/>
                </a:solidFill>
              </a:defRPr>
            </a:lvl1pPr>
          </a:lstStyle>
          <a:p>
            <a:pPr>
              <a:defRPr/>
            </a:pPr>
            <a:fld id="{437E8A14-D642-4221-8302-C4B33561F905}" type="slidenum">
              <a:rPr lang="fr-CA" smtClean="0"/>
              <a:pPr>
                <a:defRPr/>
              </a:pPr>
              <a:t>‹#›</a:t>
            </a:fld>
            <a:endParaRPr lang="fr-CA" dirty="0"/>
          </a:p>
        </p:txBody>
      </p:sp>
      <p:sp>
        <p:nvSpPr>
          <p:cNvPr id="11"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2"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jpeg"/><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6" name="Image 5" descr="6215_montage_PPT_macro-micro_01_macro-1.jpg"/>
          <p:cNvPicPr>
            <a:picLocks noChangeAspect="1"/>
          </p:cNvPicPr>
          <p:nvPr userDrawn="1"/>
        </p:nvPicPr>
        <p:blipFill>
          <a:blip r:embed="rId16" cstate="print"/>
          <a:stretch>
            <a:fillRect/>
          </a:stretch>
        </p:blipFill>
        <p:spPr>
          <a:xfrm>
            <a:off x="0" y="0"/>
            <a:ext cx="9144000" cy="6858000"/>
          </a:xfrm>
          <a:prstGeom prst="rect">
            <a:avLst/>
          </a:prstGeom>
        </p:spPr>
      </p:pic>
      <p:sp>
        <p:nvSpPr>
          <p:cNvPr id="1028" name="Espace réservé du titre 1"/>
          <p:cNvSpPr>
            <a:spLocks noGrp="1"/>
          </p:cNvSpPr>
          <p:nvPr>
            <p:ph type="title"/>
          </p:nvPr>
        </p:nvSpPr>
        <p:spPr bwMode="auto">
          <a:xfrm>
            <a:off x="1857356" y="249939"/>
            <a:ext cx="5500726" cy="1107359"/>
          </a:xfrm>
          <a:prstGeom prst="rect">
            <a:avLst/>
          </a:prstGeom>
          <a:noFill/>
          <a:ln w="9525">
            <a:noFill/>
            <a:miter lim="800000"/>
            <a:headEnd/>
            <a:tailEnd/>
          </a:ln>
        </p:spPr>
        <p:txBody>
          <a:bodyPr vert="horz" wrap="square" lIns="0" tIns="45720" rIns="91440" bIns="45720" numCol="1" anchor="b" anchorCtr="0" compatLnSpc="1">
            <a:prstTxWarp prst="textNoShape">
              <a:avLst/>
            </a:prstTxWarp>
          </a:bodyPr>
          <a:lstStyle/>
          <a:p>
            <a:pPr lvl="0"/>
            <a:r>
              <a:rPr lang="fr-FR" dirty="0"/>
              <a:t>Cliquez pour modifier le style du titre</a:t>
            </a:r>
            <a:endParaRPr lang="fr-CA" dirty="0"/>
          </a:p>
        </p:txBody>
      </p:sp>
      <p:pic>
        <p:nvPicPr>
          <p:cNvPr id="12" name="Picture 11"/>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0" y="6102940"/>
            <a:ext cx="9144000" cy="762000"/>
          </a:xfrm>
          <a:prstGeom prst="rect">
            <a:avLst/>
          </a:prstGeom>
        </p:spPr>
      </p:pic>
      <p:sp>
        <p:nvSpPr>
          <p:cNvPr id="1029" name="Espace réservé du texte 2"/>
          <p:cNvSpPr>
            <a:spLocks noGrp="1"/>
          </p:cNvSpPr>
          <p:nvPr>
            <p:ph type="body" idx="1"/>
          </p:nvPr>
        </p:nvSpPr>
        <p:spPr bwMode="auto">
          <a:xfrm>
            <a:off x="113938" y="1714488"/>
            <a:ext cx="8607787" cy="437833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9" name="Espace réservé du numéro de diapositive 5"/>
          <p:cNvSpPr>
            <a:spLocks noGrp="1"/>
          </p:cNvSpPr>
          <p:nvPr>
            <p:ph type="sldNum" sz="quarter" idx="4"/>
          </p:nvPr>
        </p:nvSpPr>
        <p:spPr>
          <a:xfrm>
            <a:off x="8640594" y="6456932"/>
            <a:ext cx="432000" cy="408008"/>
          </a:xfrm>
          <a:prstGeom prst="rect">
            <a:avLst/>
          </a:prstGeom>
        </p:spPr>
        <p:txBody>
          <a:bodyPr lIns="0" tIns="0" rIns="0" bIns="0" anchor="ctr" anchorCtr="0"/>
          <a:lstStyle>
            <a:lvl1pPr algn="r">
              <a:defRPr sz="1000" b="0">
                <a:solidFill>
                  <a:srgbClr val="6B859E"/>
                </a:solidFill>
              </a:defRPr>
            </a:lvl1pPr>
          </a:lstStyle>
          <a:p>
            <a:pPr>
              <a:defRPr/>
            </a:pPr>
            <a:fld id="{437E8A14-D642-4221-8302-C4B33561F905}" type="slidenum">
              <a:rPr lang="fr-CA" smtClean="0"/>
              <a:pPr>
                <a:defRPr/>
              </a:pPr>
              <a:t>‹#›</a:t>
            </a:fld>
            <a:endParaRPr lang="fr-CA" dirty="0"/>
          </a:p>
        </p:txBody>
      </p:sp>
      <p:sp>
        <p:nvSpPr>
          <p:cNvPr id="11"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0"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 bg1="lt1" tx1="dk1" bg2="lt2" tx2="dk2" accent1="accent1" accent2="accent2" accent3="accent3" accent4="accent4" accent5="accent5" accent6="accent6" hlink="hlink" folHlink="folHlink"/>
  <p:sldLayoutIdLst>
    <p:sldLayoutId id="2147484007" r:id="rId1"/>
    <p:sldLayoutId id="2147484023" r:id="rId2"/>
    <p:sldLayoutId id="2147484018" r:id="rId3"/>
    <p:sldLayoutId id="2147484024" r:id="rId4"/>
    <p:sldLayoutId id="2147484019" r:id="rId5"/>
    <p:sldLayoutId id="2147484025" r:id="rId6"/>
    <p:sldLayoutId id="2147484020" r:id="rId7"/>
    <p:sldLayoutId id="2147484026" r:id="rId8"/>
    <p:sldLayoutId id="2147484021" r:id="rId9"/>
    <p:sldLayoutId id="2147484027" r:id="rId10"/>
    <p:sldLayoutId id="2147484022" r:id="rId11"/>
    <p:sldLayoutId id="2147484028" r:id="rId12"/>
    <p:sldLayoutId id="2147484017" r:id="rId13"/>
    <p:sldLayoutId id="2147484029" r:id="rId14"/>
  </p:sldLayoutIdLst>
  <p:hf hdr="0" ftr="0" dt="0"/>
  <p:txStyles>
    <p:titleStyle>
      <a:lvl1pPr algn="l" rtl="0" eaLnBrk="0" fontAlgn="base" hangingPunct="0">
        <a:lnSpc>
          <a:spcPts val="3400"/>
        </a:lnSpc>
        <a:spcBef>
          <a:spcPct val="0"/>
        </a:spcBef>
        <a:spcAft>
          <a:spcPct val="0"/>
        </a:spcAft>
        <a:defRPr sz="3000" b="1" kern="1200">
          <a:solidFill>
            <a:schemeClr val="bg1"/>
          </a:solidFill>
          <a:latin typeface="Arial" pitchFamily="34" charset="0"/>
          <a:ea typeface="+mj-ea"/>
          <a:cs typeface="Arial" pitchFamily="34" charset="0"/>
        </a:defRPr>
      </a:lvl1pPr>
      <a:lvl2pPr algn="l" rtl="0" eaLnBrk="0" fontAlgn="base" hangingPunct="0">
        <a:spcBef>
          <a:spcPct val="0"/>
        </a:spcBef>
        <a:spcAft>
          <a:spcPct val="0"/>
        </a:spcAft>
        <a:defRPr sz="2600">
          <a:solidFill>
            <a:srgbClr val="524A3F"/>
          </a:solidFill>
          <a:latin typeface="Formata-Medium" pitchFamily="34" charset="0"/>
          <a:cs typeface="Arial" charset="0"/>
        </a:defRPr>
      </a:lvl2pPr>
      <a:lvl3pPr algn="l" rtl="0" eaLnBrk="0" fontAlgn="base" hangingPunct="0">
        <a:spcBef>
          <a:spcPct val="0"/>
        </a:spcBef>
        <a:spcAft>
          <a:spcPct val="0"/>
        </a:spcAft>
        <a:defRPr sz="2600">
          <a:solidFill>
            <a:srgbClr val="524A3F"/>
          </a:solidFill>
          <a:latin typeface="Formata-Medium" pitchFamily="34" charset="0"/>
          <a:cs typeface="Arial" charset="0"/>
        </a:defRPr>
      </a:lvl3pPr>
      <a:lvl4pPr algn="l" rtl="0" eaLnBrk="0" fontAlgn="base" hangingPunct="0">
        <a:spcBef>
          <a:spcPct val="0"/>
        </a:spcBef>
        <a:spcAft>
          <a:spcPct val="0"/>
        </a:spcAft>
        <a:defRPr sz="2600">
          <a:solidFill>
            <a:srgbClr val="524A3F"/>
          </a:solidFill>
          <a:latin typeface="Formata-Medium" pitchFamily="34" charset="0"/>
          <a:cs typeface="Arial" charset="0"/>
        </a:defRPr>
      </a:lvl4pPr>
      <a:lvl5pPr algn="l" rtl="0" eaLnBrk="0" fontAlgn="base" hangingPunct="0">
        <a:spcBef>
          <a:spcPct val="0"/>
        </a:spcBef>
        <a:spcAft>
          <a:spcPct val="0"/>
        </a:spcAft>
        <a:defRPr sz="2600">
          <a:solidFill>
            <a:srgbClr val="524A3F"/>
          </a:solidFill>
          <a:latin typeface="Formata-Medium" pitchFamily="34" charset="0"/>
          <a:cs typeface="Arial" charset="0"/>
        </a:defRPr>
      </a:lvl5pPr>
      <a:lvl6pPr marL="457200" algn="l" rtl="0" fontAlgn="base">
        <a:spcBef>
          <a:spcPct val="0"/>
        </a:spcBef>
        <a:spcAft>
          <a:spcPct val="0"/>
        </a:spcAft>
        <a:defRPr sz="3000" b="1">
          <a:solidFill>
            <a:schemeClr val="bg1"/>
          </a:solidFill>
          <a:latin typeface="BlissMedium" pitchFamily="2" charset="0"/>
        </a:defRPr>
      </a:lvl6pPr>
      <a:lvl7pPr marL="914400" algn="l" rtl="0" fontAlgn="base">
        <a:spcBef>
          <a:spcPct val="0"/>
        </a:spcBef>
        <a:spcAft>
          <a:spcPct val="0"/>
        </a:spcAft>
        <a:defRPr sz="3000" b="1">
          <a:solidFill>
            <a:schemeClr val="bg1"/>
          </a:solidFill>
          <a:latin typeface="BlissMedium" pitchFamily="2" charset="0"/>
        </a:defRPr>
      </a:lvl7pPr>
      <a:lvl8pPr marL="1371600" algn="l" rtl="0" fontAlgn="base">
        <a:spcBef>
          <a:spcPct val="0"/>
        </a:spcBef>
        <a:spcAft>
          <a:spcPct val="0"/>
        </a:spcAft>
        <a:defRPr sz="3000" b="1">
          <a:solidFill>
            <a:schemeClr val="bg1"/>
          </a:solidFill>
          <a:latin typeface="BlissMedium" pitchFamily="2" charset="0"/>
        </a:defRPr>
      </a:lvl8pPr>
      <a:lvl9pPr marL="1828800" algn="l" rtl="0" fontAlgn="base">
        <a:spcBef>
          <a:spcPct val="0"/>
        </a:spcBef>
        <a:spcAft>
          <a:spcPct val="0"/>
        </a:spcAft>
        <a:defRPr sz="3000" b="1">
          <a:solidFill>
            <a:schemeClr val="bg1"/>
          </a:solidFill>
          <a:latin typeface="BlissMedium" pitchFamily="2" charset="0"/>
        </a:defRPr>
      </a:lvl9pPr>
    </p:titleStyle>
    <p:bodyStyle>
      <a:lvl1pPr marL="0" indent="0" algn="l" rtl="0" eaLnBrk="0" fontAlgn="base" hangingPunct="0">
        <a:spcBef>
          <a:spcPct val="20000"/>
        </a:spcBef>
        <a:spcAft>
          <a:spcPct val="0"/>
        </a:spcAft>
        <a:buClr>
          <a:srgbClr val="D9C59E"/>
        </a:buClr>
        <a:buSzPct val="110000"/>
        <a:buFontTx/>
        <a:buNone/>
        <a:defRPr sz="2600" b="0" kern="1200">
          <a:solidFill>
            <a:srgbClr val="6B859E"/>
          </a:solidFill>
          <a:latin typeface="Arial" pitchFamily="34" charset="0"/>
          <a:ea typeface="+mn-ea"/>
          <a:cs typeface="Arial" pitchFamily="34" charset="0"/>
        </a:defRPr>
      </a:lvl1pPr>
      <a:lvl2pPr marL="361950" indent="-180975" algn="l" rtl="0" eaLnBrk="0" fontAlgn="base" hangingPunct="0">
        <a:spcBef>
          <a:spcPct val="20000"/>
        </a:spcBef>
        <a:spcAft>
          <a:spcPts val="300"/>
        </a:spcAft>
        <a:buClr>
          <a:srgbClr val="D4642B"/>
        </a:buClr>
        <a:buFont typeface="Wingdings" pitchFamily="2" charset="2"/>
        <a:buChar char="§"/>
        <a:defRPr sz="2500" kern="1200">
          <a:solidFill>
            <a:srgbClr val="272525"/>
          </a:solidFill>
          <a:latin typeface="Arial" pitchFamily="34" charset="0"/>
          <a:ea typeface="+mn-ea"/>
          <a:cs typeface="Arial" pitchFamily="34" charset="0"/>
        </a:defRPr>
      </a:lvl2pPr>
      <a:lvl3pPr marL="714375" indent="-171450" algn="l" rtl="0" eaLnBrk="0" fontAlgn="base" hangingPunct="0">
        <a:spcBef>
          <a:spcPct val="20000"/>
        </a:spcBef>
        <a:spcAft>
          <a:spcPts val="300"/>
        </a:spcAft>
        <a:buClr>
          <a:srgbClr val="D4642B"/>
        </a:buClr>
        <a:buFont typeface="Wingdings" pitchFamily="2" charset="2"/>
        <a:buChar char="§"/>
        <a:defRPr sz="2300" kern="1200">
          <a:solidFill>
            <a:srgbClr val="272525"/>
          </a:solidFill>
          <a:latin typeface="Arial" pitchFamily="34" charset="0"/>
          <a:ea typeface="+mn-ea"/>
          <a:cs typeface="Arial" pitchFamily="34" charset="0"/>
        </a:defRPr>
      </a:lvl3pPr>
      <a:lvl4pPr marL="1076325" indent="-180975" algn="l" rtl="0" eaLnBrk="0" fontAlgn="base" hangingPunct="0">
        <a:spcBef>
          <a:spcPct val="20000"/>
        </a:spcBef>
        <a:spcAft>
          <a:spcPts val="300"/>
        </a:spcAft>
        <a:buClr>
          <a:srgbClr val="D4642B"/>
        </a:buClr>
        <a:buFont typeface="Wingdings" pitchFamily="2" charset="2"/>
        <a:buChar char="§"/>
        <a:defRPr sz="2000" kern="1200">
          <a:solidFill>
            <a:srgbClr val="272525"/>
          </a:solidFill>
          <a:latin typeface="Arial" pitchFamily="34" charset="0"/>
          <a:ea typeface="+mn-ea"/>
          <a:cs typeface="Arial" pitchFamily="34" charset="0"/>
        </a:defRPr>
      </a:lvl4pPr>
      <a:lvl5pPr marL="1438275" indent="-180975" algn="l" rtl="0" eaLnBrk="0" fontAlgn="base" hangingPunct="0">
        <a:spcBef>
          <a:spcPct val="20000"/>
        </a:spcBef>
        <a:spcAft>
          <a:spcPct val="0"/>
        </a:spcAft>
        <a:buClr>
          <a:srgbClr val="D4642B"/>
        </a:buClr>
        <a:buFont typeface="Wingdings" pitchFamily="2" charset="2"/>
        <a:buChar char="§"/>
        <a:defRPr sz="1700" kern="1200">
          <a:solidFill>
            <a:srgbClr val="272525"/>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slideLayout" Target="../slideLayouts/slideLayout2.xml"/><Relationship Id="rId1" Type="http://schemas.openxmlformats.org/officeDocument/2006/relationships/tags" Target="../tags/tag1.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23.statcan.gc.ca/imdb/p2SV_f.pl?Function=getSurvey&amp;SDDS=3701"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La définition du chômage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10</a:t>
            </a:fld>
            <a:endParaRPr lang="fr-CA" dirty="0"/>
          </a:p>
        </p:txBody>
      </p:sp>
      <p:sp>
        <p:nvSpPr>
          <p:cNvPr id="6" name="Espace réservé du contenu 5"/>
          <p:cNvSpPr>
            <a:spLocks noGrp="1"/>
          </p:cNvSpPr>
          <p:nvPr>
            <p:ph sz="quarter" idx="12"/>
          </p:nvPr>
        </p:nvSpPr>
        <p:spPr/>
        <p:txBody>
          <a:bodyPr/>
          <a:lstStyle/>
          <a:p>
            <a:r>
              <a:rPr lang="fr-CA" b="1" dirty="0"/>
              <a:t>Échantillon</a:t>
            </a:r>
            <a:endParaRPr lang="fr-CA" dirty="0"/>
          </a:p>
          <a:p>
            <a:pPr lvl="1">
              <a:buFont typeface="Arial"/>
              <a:buChar char="•"/>
            </a:pPr>
            <a:r>
              <a:rPr lang="fr-CA" sz="2400" dirty="0">
                <a:latin typeface="Calibri Light" panose="020F0302020204030204" pitchFamily="34" charset="0"/>
                <a:cs typeface="Calibri Light" panose="020F0302020204030204" pitchFamily="34" charset="0"/>
              </a:rPr>
              <a:t>L'échantillon mensuel de l'EPA compte environ 56 000 ménages, ce qui se traduit par la collecte de données sur le marché du travail visant environ 100 000 personnes.</a:t>
            </a:r>
          </a:p>
          <a:p>
            <a:pPr lvl="1">
              <a:buFont typeface="Arial"/>
              <a:buChar char="•"/>
            </a:pPr>
            <a:endParaRPr lang="fr-CA" sz="2400" dirty="0">
              <a:latin typeface="Calibri Light" panose="020F0302020204030204" pitchFamily="34" charset="0"/>
              <a:cs typeface="Calibri Light" panose="020F0302020204030204" pitchFamily="34" charset="0"/>
            </a:endParaRPr>
          </a:p>
          <a:p>
            <a:pPr lvl="1">
              <a:buFont typeface="Arial"/>
              <a:buChar char="•"/>
            </a:pPr>
            <a:r>
              <a:rPr lang="fr-CA" sz="2400" dirty="0">
                <a:latin typeface="Calibri Light" panose="020F0302020204030204" pitchFamily="34" charset="0"/>
                <a:cs typeface="Calibri Light" panose="020F0302020204030204" pitchFamily="34" charset="0"/>
              </a:rPr>
              <a:t>Les logements sélectionnés restent dans l'échantillon de l'EPA pendant six mois consécutifs.</a:t>
            </a:r>
          </a:p>
        </p:txBody>
      </p:sp>
    </p:spTree>
    <p:extLst>
      <p:ext uri="{BB962C8B-B14F-4D97-AF65-F5344CB8AC3E}">
        <p14:creationId xmlns:p14="http://schemas.microsoft.com/office/powerpoint/2010/main" val="17574782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La définition du chômage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11</a:t>
            </a:fld>
            <a:endParaRPr lang="fr-CA" dirty="0"/>
          </a:p>
        </p:txBody>
      </p:sp>
      <p:sp>
        <p:nvSpPr>
          <p:cNvPr id="6" name="Espace réservé du contenu 5"/>
          <p:cNvSpPr>
            <a:spLocks noGrp="1"/>
          </p:cNvSpPr>
          <p:nvPr>
            <p:ph sz="quarter" idx="12"/>
          </p:nvPr>
        </p:nvSpPr>
        <p:spPr/>
        <p:txBody>
          <a:bodyPr/>
          <a:lstStyle/>
          <a:p>
            <a:r>
              <a:rPr lang="fr-CA" b="1" dirty="0"/>
              <a:t>La mesure du chômage (suite)</a:t>
            </a:r>
          </a:p>
          <a:p>
            <a:pPr lvl="1">
              <a:buFont typeface="Arial"/>
              <a:buChar char="•"/>
            </a:pPr>
            <a:r>
              <a:rPr lang="fr-CA" b="1" dirty="0"/>
              <a:t>Population active </a:t>
            </a:r>
            <a:r>
              <a:rPr lang="fr-CA" dirty="0"/>
              <a:t>: Nombre total de personnes ayant  un emploi ou étant en chômage.</a:t>
            </a:r>
            <a:endParaRPr lang="fr-CA" b="1" dirty="0"/>
          </a:p>
          <a:p>
            <a:pPr algn="ctr"/>
            <a:r>
              <a:rPr lang="fr-CA" sz="2200" b="1" spc="-100" dirty="0"/>
              <a:t>  </a:t>
            </a:r>
            <a:r>
              <a:rPr lang="fr-CA" sz="2000" dirty="0"/>
              <a:t>Population active = Personnes occupées + Personnes en chômage</a:t>
            </a:r>
          </a:p>
          <a:p>
            <a:endParaRPr lang="fr-CA" sz="2500" b="1" dirty="0"/>
          </a:p>
          <a:p>
            <a:pPr lvl="1">
              <a:buFont typeface="Arial"/>
              <a:buChar char="•"/>
            </a:pPr>
            <a:r>
              <a:rPr lang="fr-CA" b="1" dirty="0"/>
              <a:t>Taux de chômage </a:t>
            </a:r>
            <a:r>
              <a:rPr lang="fr-CA" dirty="0"/>
              <a:t>: Pourcentage de la population active en chômage. </a:t>
            </a:r>
          </a:p>
          <a:p>
            <a:r>
              <a:rPr lang="fr-CA" dirty="0"/>
              <a:t> </a:t>
            </a:r>
          </a:p>
        </p:txBody>
      </p:sp>
      <p:grpSp>
        <p:nvGrpSpPr>
          <p:cNvPr id="2" name="Group 9"/>
          <p:cNvGrpSpPr>
            <a:grpSpLocks/>
          </p:cNvGrpSpPr>
          <p:nvPr/>
        </p:nvGrpSpPr>
        <p:grpSpPr bwMode="auto">
          <a:xfrm>
            <a:off x="609600" y="4648200"/>
            <a:ext cx="7686462" cy="1284291"/>
            <a:chOff x="409" y="1983"/>
            <a:chExt cx="4266" cy="809"/>
          </a:xfrm>
        </p:grpSpPr>
        <p:sp>
          <p:nvSpPr>
            <p:cNvPr id="11" name="Text Box 10"/>
            <p:cNvSpPr txBox="1">
              <a:spLocks noChangeArrowheads="1"/>
            </p:cNvSpPr>
            <p:nvPr/>
          </p:nvSpPr>
          <p:spPr bwMode="auto">
            <a:xfrm>
              <a:off x="409" y="2127"/>
              <a:ext cx="1536" cy="253"/>
            </a:xfrm>
            <a:prstGeom prst="rect">
              <a:avLst/>
            </a:prstGeom>
            <a:noFill/>
            <a:ln>
              <a:noFill/>
            </a:ln>
            <a:effectLst/>
            <a:extLst>
              <a:ext uri="{909E8E84-426E-40dd-AFC4-6F175D3DCCD1}">
                <a14:hiddenFill xmlns="" xmlns:a14="http://schemas.microsoft.com/office/drawing/2010/main" xmlns:mv="urn:schemas-microsoft-com:mac:vml" xmlns:mc="http://schemas.openxmlformats.org/markup-compatibility/2006">
                  <a:solidFill>
                    <a:srgbClr val="FFFFFF"/>
                  </a:solidFill>
                </a14:hiddenFill>
              </a:ext>
              <a:ext uri="{91240B29-F687-4f45-9708-019B960494DF}">
                <a14:hiddenLine xmlns="" xmlns:a14="http://schemas.microsoft.com/office/drawing/2010/main" xmlns:mv="urn:schemas-microsoft-com:mac:vml" xmlns:mc="http://schemas.openxmlformats.org/markup-compatibility/2006" w="9525">
                  <a:solidFill>
                    <a:schemeClr val="tx1"/>
                  </a:solidFill>
                  <a:round/>
                  <a:headEnd/>
                  <a:tailEnd/>
                </a14:hiddenLine>
              </a:ext>
              <a:ext uri="{AF507438-7753-43e0-B8FC-AC1667EBCBE1}">
                <a14:hiddenEffects xmlns=""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Lst>
          </p:spPr>
          <p:txBody>
            <a:bodyPr lIns="90000" tIns="46800" rIns="90000" bIns="46800">
              <a:spAutoFit/>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cs typeface="ＭＳ Ｐゴシック"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5pPr>
              <a:lvl6pPr marL="25146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6pPr>
              <a:lvl7pPr marL="29718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7pPr>
              <a:lvl8pPr marL="34290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8pPr>
              <a:lvl9pPr marL="38862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9pPr>
            </a:lstStyle>
            <a:p>
              <a:pPr>
                <a:spcBef>
                  <a:spcPts val="1125"/>
                </a:spcBef>
              </a:pPr>
              <a:r>
                <a:rPr lang="fr-CA" sz="2000" dirty="0">
                  <a:solidFill>
                    <a:schemeClr val="tx1"/>
                  </a:solidFill>
                </a:rPr>
                <a:t>Taux de chômage =</a:t>
              </a:r>
            </a:p>
          </p:txBody>
        </p:sp>
        <p:sp>
          <p:nvSpPr>
            <p:cNvPr id="12" name="Text Box 11"/>
            <p:cNvSpPr txBox="1">
              <a:spLocks noChangeArrowheads="1"/>
            </p:cNvSpPr>
            <p:nvPr/>
          </p:nvSpPr>
          <p:spPr bwMode="auto">
            <a:xfrm>
              <a:off x="1804" y="1983"/>
              <a:ext cx="2544" cy="253"/>
            </a:xfrm>
            <a:prstGeom prst="rect">
              <a:avLst/>
            </a:prstGeom>
            <a:noFill/>
            <a:ln>
              <a:noFill/>
            </a:ln>
            <a:effectLst/>
            <a:extLst>
              <a:ext uri="{909E8E84-426E-40dd-AFC4-6F175D3DCCD1}">
                <a14:hiddenFill xmlns="" xmlns:a14="http://schemas.microsoft.com/office/drawing/2010/main" xmlns:mv="urn:schemas-microsoft-com:mac:vml" xmlns:mc="http://schemas.openxmlformats.org/markup-compatibility/2006">
                  <a:solidFill>
                    <a:srgbClr val="FFFFFF"/>
                  </a:solidFill>
                </a14:hiddenFill>
              </a:ext>
              <a:ext uri="{91240B29-F687-4f45-9708-019B960494DF}">
                <a14:hiddenLine xmlns="" xmlns:a14="http://schemas.microsoft.com/office/drawing/2010/main" xmlns:mv="urn:schemas-microsoft-com:mac:vml" xmlns:mc="http://schemas.openxmlformats.org/markup-compatibility/2006" w="9525">
                  <a:solidFill>
                    <a:schemeClr val="tx1"/>
                  </a:solidFill>
                  <a:round/>
                  <a:headEnd/>
                  <a:tailEnd/>
                </a14:hiddenLine>
              </a:ext>
              <a:ext uri="{AF507438-7753-43e0-B8FC-AC1667EBCBE1}">
                <a14:hiddenEffects xmlns=""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Lst>
          </p:spPr>
          <p:txBody>
            <a:bodyPr lIns="90000" tIns="46800" rIns="90000" bIns="46800">
              <a:spAutoFit/>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cs typeface="ＭＳ Ｐゴシック"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5pPr>
              <a:lvl6pPr marL="25146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6pPr>
              <a:lvl7pPr marL="29718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7pPr>
              <a:lvl8pPr marL="34290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8pPr>
              <a:lvl9pPr marL="38862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9pPr>
            </a:lstStyle>
            <a:p>
              <a:pPr>
                <a:spcBef>
                  <a:spcPts val="1125"/>
                </a:spcBef>
              </a:pPr>
              <a:r>
                <a:rPr lang="fr-CA" sz="2000" dirty="0">
                  <a:solidFill>
                    <a:schemeClr val="tx1"/>
                  </a:solidFill>
                </a:rPr>
                <a:t>Nombre de personnes en chômage</a:t>
              </a:r>
            </a:p>
          </p:txBody>
        </p:sp>
        <p:sp>
          <p:nvSpPr>
            <p:cNvPr id="13" name="Text Box 12"/>
            <p:cNvSpPr txBox="1">
              <a:spLocks noChangeArrowheads="1"/>
            </p:cNvSpPr>
            <p:nvPr/>
          </p:nvSpPr>
          <p:spPr bwMode="auto">
            <a:xfrm>
              <a:off x="2100" y="2271"/>
              <a:ext cx="1536" cy="253"/>
            </a:xfrm>
            <a:prstGeom prst="rect">
              <a:avLst/>
            </a:prstGeom>
            <a:noFill/>
            <a:ln>
              <a:noFill/>
            </a:ln>
            <a:effectLst/>
            <a:extLst>
              <a:ext uri="{909E8E84-426E-40dd-AFC4-6F175D3DCCD1}">
                <a14:hiddenFill xmlns="" xmlns:a14="http://schemas.microsoft.com/office/drawing/2010/main" xmlns:mv="urn:schemas-microsoft-com:mac:vml" xmlns:mc="http://schemas.openxmlformats.org/markup-compatibility/2006">
                  <a:solidFill>
                    <a:srgbClr val="FFFFFF"/>
                  </a:solidFill>
                </a14:hiddenFill>
              </a:ext>
              <a:ext uri="{91240B29-F687-4f45-9708-019B960494DF}">
                <a14:hiddenLine xmlns="" xmlns:a14="http://schemas.microsoft.com/office/drawing/2010/main" xmlns:mv="urn:schemas-microsoft-com:mac:vml" xmlns:mc="http://schemas.openxmlformats.org/markup-compatibility/2006" w="9525">
                  <a:solidFill>
                    <a:schemeClr val="tx1"/>
                  </a:solidFill>
                  <a:round/>
                  <a:headEnd/>
                  <a:tailEnd/>
                </a14:hiddenLine>
              </a:ext>
              <a:ext uri="{AF507438-7753-43e0-B8FC-AC1667EBCBE1}">
                <a14:hiddenEffects xmlns=""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Lst>
          </p:spPr>
          <p:txBody>
            <a:bodyPr lIns="90000" tIns="46800" rIns="90000" bIns="46800">
              <a:spAutoFit/>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cs typeface="ＭＳ Ｐゴシック"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5pPr>
              <a:lvl6pPr marL="25146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6pPr>
              <a:lvl7pPr marL="29718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7pPr>
              <a:lvl8pPr marL="34290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8pPr>
              <a:lvl9pPr marL="38862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9pPr>
            </a:lstStyle>
            <a:p>
              <a:pPr algn="ctr">
                <a:spcBef>
                  <a:spcPts val="1125"/>
                </a:spcBef>
              </a:pPr>
              <a:r>
                <a:rPr lang="fr-CA" sz="2000" dirty="0">
                  <a:solidFill>
                    <a:schemeClr val="tx1"/>
                  </a:solidFill>
                </a:rPr>
                <a:t>Population active</a:t>
              </a:r>
            </a:p>
          </p:txBody>
        </p:sp>
        <p:sp>
          <p:nvSpPr>
            <p:cNvPr id="14" name="Text Box 13"/>
            <p:cNvSpPr txBox="1">
              <a:spLocks noChangeArrowheads="1"/>
            </p:cNvSpPr>
            <p:nvPr/>
          </p:nvSpPr>
          <p:spPr bwMode="auto">
            <a:xfrm>
              <a:off x="4003" y="2127"/>
              <a:ext cx="672" cy="253"/>
            </a:xfrm>
            <a:prstGeom prst="rect">
              <a:avLst/>
            </a:prstGeom>
            <a:noFill/>
            <a:ln>
              <a:noFill/>
            </a:ln>
            <a:effectLst/>
            <a:extLst>
              <a:ext uri="{909E8E84-426E-40dd-AFC4-6F175D3DCCD1}">
                <a14:hiddenFill xmlns="" xmlns:a14="http://schemas.microsoft.com/office/drawing/2010/main" xmlns:mv="urn:schemas-microsoft-com:mac:vml" xmlns:mc="http://schemas.openxmlformats.org/markup-compatibility/2006">
                  <a:solidFill>
                    <a:srgbClr val="FFFFFF"/>
                  </a:solidFill>
                </a14:hiddenFill>
              </a:ext>
              <a:ext uri="{91240B29-F687-4f45-9708-019B960494DF}">
                <a14:hiddenLine xmlns="" xmlns:a14="http://schemas.microsoft.com/office/drawing/2010/main" xmlns:mv="urn:schemas-microsoft-com:mac:vml" xmlns:mc="http://schemas.openxmlformats.org/markup-compatibility/2006" w="9525">
                  <a:solidFill>
                    <a:schemeClr val="tx1"/>
                  </a:solidFill>
                  <a:round/>
                  <a:headEnd/>
                  <a:tailEnd/>
                </a14:hiddenLine>
              </a:ext>
              <a:ext uri="{AF507438-7753-43e0-B8FC-AC1667EBCBE1}">
                <a14:hiddenEffects xmlns=""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Lst>
          </p:spPr>
          <p:txBody>
            <a:bodyPr lIns="90000" tIns="46800" rIns="90000" bIns="46800">
              <a:spAutoFit/>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cs typeface="ＭＳ Ｐゴシック"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5pPr>
              <a:lvl6pPr marL="25146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6pPr>
              <a:lvl7pPr marL="29718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7pPr>
              <a:lvl8pPr marL="34290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8pPr>
              <a:lvl9pPr marL="38862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9pPr>
            </a:lstStyle>
            <a:p>
              <a:pPr algn="ctr">
                <a:spcBef>
                  <a:spcPts val="1125"/>
                </a:spcBef>
              </a:pPr>
              <a:r>
                <a:rPr lang="fr-CA" sz="2000" dirty="0">
                  <a:solidFill>
                    <a:schemeClr val="tx1"/>
                  </a:solidFill>
                </a:rPr>
                <a:t>× 100</a:t>
              </a:r>
            </a:p>
          </p:txBody>
        </p:sp>
        <p:sp>
          <p:nvSpPr>
            <p:cNvPr id="15" name="Line 14"/>
            <p:cNvSpPr>
              <a:spLocks noChangeShapeType="1"/>
            </p:cNvSpPr>
            <p:nvPr/>
          </p:nvSpPr>
          <p:spPr bwMode="auto">
            <a:xfrm>
              <a:off x="1904" y="2791"/>
              <a:ext cx="2400" cy="1"/>
            </a:xfrm>
            <a:prstGeom prst="line">
              <a:avLst/>
            </a:prstGeom>
            <a:noFill/>
            <a:ln>
              <a:noFill/>
            </a:ln>
            <a:effectLst/>
            <a:extLst>
              <a:ext uri="{909E8E84-426E-40dd-AFC4-6F175D3DCCD1}">
                <a14:hiddenFill xmlns="" xmlns:a14="http://schemas.microsoft.com/office/drawing/2010/main" xmlns:mv="urn:schemas-microsoft-com:mac:vml" xmlns:mc="http://schemas.openxmlformats.org/markup-compatibility/2006">
                  <a:noFill/>
                </a14:hiddenFill>
              </a:ext>
              <a:ext uri="{91240B29-F687-4f45-9708-019B960494DF}">
                <a14:hiddenLine xmlns="" xmlns:a14="http://schemas.microsoft.com/office/drawing/2010/main" xmlns:mv="urn:schemas-microsoft-com:mac:vml" xmlns:mc="http://schemas.openxmlformats.org/markup-compatibility/2006" w="38160">
                  <a:solidFill>
                    <a:schemeClr val="tx1"/>
                  </a:solidFill>
                  <a:miter lim="800000"/>
                  <a:headEnd/>
                  <a:tailEnd/>
                </a14:hiddenLine>
              </a:ext>
              <a:ext uri="{AF507438-7753-43e0-B8FC-AC1667EBCBE1}">
                <a14:hiddenEffects xmlns=""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Lst>
          </p:spPr>
          <p:txBody>
            <a:bodyPr/>
            <a:lstStyle/>
            <a:p>
              <a:endParaRPr lang="fr-CA"/>
            </a:p>
          </p:txBody>
        </p:sp>
      </p:grpSp>
      <p:sp>
        <p:nvSpPr>
          <p:cNvPr id="16" name="Line 18"/>
          <p:cNvSpPr>
            <a:spLocks noChangeShapeType="1"/>
          </p:cNvSpPr>
          <p:nvPr/>
        </p:nvSpPr>
        <p:spPr bwMode="auto">
          <a:xfrm>
            <a:off x="2971800" y="5105400"/>
            <a:ext cx="4267200" cy="0"/>
          </a:xfrm>
          <a:prstGeom prst="line">
            <a:avLst/>
          </a:prstGeom>
          <a:noFill/>
          <a:ln w="12700">
            <a:solidFill>
              <a:schemeClr val="tx1"/>
            </a:solidFill>
            <a:round/>
            <a:headEnd/>
            <a:tailEnd/>
          </a:ln>
          <a:effectLst/>
          <a:extLst>
            <a:ext uri="{909E8E84-426E-40dd-AFC4-6F175D3DCCD1}">
              <a14:hiddenFill xmlns="" xmlns:a14="http://schemas.microsoft.com/office/drawing/2010/main" xmlns:mv="urn:schemas-microsoft-com:mac:vml" xmlns:mc="http://schemas.openxmlformats.org/markup-compatibility/2006">
                <a:noFill/>
              </a14:hiddenFill>
            </a:ext>
            <a:ext uri="{AF507438-7753-43e0-B8FC-AC1667EBCBE1}">
              <a14:hiddenEffects xmlns="" xmlns:a14="http://schemas.microsoft.com/office/drawing/2010/main" xmlns:mv="urn:schemas-microsoft-com:mac:vml" xmlns:mc="http://schemas.openxmlformats.org/markup-compatibility/2006">
                <a:effectLst>
                  <a:outerShdw blurRad="63500" dist="38099" dir="2700000" algn="ctr" rotWithShape="0">
                    <a:schemeClr val="bg2">
                      <a:alpha val="74998"/>
                    </a:schemeClr>
                  </a:outerShdw>
                </a:effectLst>
              </a14:hiddenEffects>
            </a:ext>
          </a:extLst>
        </p:spPr>
        <p:txBody>
          <a:bodyPr wrap="none" anchor="ctr"/>
          <a:lstStyle/>
          <a:p>
            <a:endParaRPr lang="fr-CA"/>
          </a:p>
        </p:txBody>
      </p:sp>
    </p:spTree>
    <p:extLst>
      <p:ext uri="{BB962C8B-B14F-4D97-AF65-F5344CB8AC3E}">
        <p14:creationId xmlns:p14="http://schemas.microsoft.com/office/powerpoint/2010/main" val="10194668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La définition du chômage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12</a:t>
            </a:fld>
            <a:endParaRPr lang="fr-CA" dirty="0"/>
          </a:p>
        </p:txBody>
      </p:sp>
      <p:sp>
        <p:nvSpPr>
          <p:cNvPr id="6" name="Espace réservé du contenu 5"/>
          <p:cNvSpPr>
            <a:spLocks noGrp="1"/>
          </p:cNvSpPr>
          <p:nvPr>
            <p:ph sz="quarter" idx="12"/>
          </p:nvPr>
        </p:nvSpPr>
        <p:spPr/>
        <p:txBody>
          <a:bodyPr/>
          <a:lstStyle/>
          <a:p>
            <a:r>
              <a:rPr lang="fr-CA" b="1" dirty="0"/>
              <a:t>La mesure du chômage (suite)</a:t>
            </a:r>
          </a:p>
          <a:p>
            <a:pPr lvl="1">
              <a:buFont typeface="Arial"/>
              <a:buChar char="•"/>
            </a:pPr>
            <a:r>
              <a:rPr lang="fr-CA" b="1" dirty="0"/>
              <a:t>Taux d’activité </a:t>
            </a:r>
            <a:r>
              <a:rPr lang="fr-CA" dirty="0"/>
              <a:t>: Pourcentage de la population âgée </a:t>
            </a:r>
            <a:br>
              <a:rPr lang="fr-CA" dirty="0"/>
            </a:br>
            <a:r>
              <a:rPr lang="fr-CA" dirty="0"/>
              <a:t>de 15 ans et plus faisant partie de la population active. </a:t>
            </a:r>
          </a:p>
          <a:p>
            <a:endParaRPr lang="fr-CA" dirty="0"/>
          </a:p>
          <a:p>
            <a:endParaRPr lang="fr-CA" dirty="0"/>
          </a:p>
        </p:txBody>
      </p:sp>
      <p:grpSp>
        <p:nvGrpSpPr>
          <p:cNvPr id="2" name="Group 14"/>
          <p:cNvGrpSpPr>
            <a:grpSpLocks/>
          </p:cNvGrpSpPr>
          <p:nvPr/>
        </p:nvGrpSpPr>
        <p:grpSpPr bwMode="auto">
          <a:xfrm>
            <a:off x="381000" y="3048000"/>
            <a:ext cx="8280920" cy="1296144"/>
            <a:chOff x="816" y="2154"/>
            <a:chExt cx="4704" cy="672"/>
          </a:xfrm>
        </p:grpSpPr>
        <p:sp>
          <p:nvSpPr>
            <p:cNvPr id="18" name="Rectangle 3"/>
            <p:cNvSpPr>
              <a:spLocks noChangeArrowheads="1"/>
            </p:cNvSpPr>
            <p:nvPr/>
          </p:nvSpPr>
          <p:spPr bwMode="auto">
            <a:xfrm>
              <a:off x="816" y="2154"/>
              <a:ext cx="4704" cy="672"/>
            </a:xfrm>
            <a:prstGeom prst="rect">
              <a:avLst/>
            </a:prstGeom>
            <a:solidFill>
              <a:srgbClr val="FFFFFF"/>
            </a:solidFill>
            <a:ln>
              <a:noFill/>
            </a:ln>
            <a:effectLst/>
            <a:extLst>
              <a:ext uri="{91240B29-F687-4f45-9708-019B960494DF}">
                <a14:hiddenLine xmlns="" xmlns:a14="http://schemas.microsoft.com/office/drawing/2010/main" xmlns:mv="urn:schemas-microsoft-com:mac:vml" xmlns:mc="http://schemas.openxmlformats.org/markup-compatibility/2006" w="9525">
                  <a:solidFill>
                    <a:srgbClr val="000000"/>
                  </a:solidFill>
                  <a:round/>
                  <a:headEnd/>
                  <a:tailEnd/>
                </a14:hiddenLine>
              </a:ext>
            </a:extLst>
          </p:spPr>
          <p:txBody>
            <a:bodyPr wrap="none" anchor="ctr"/>
            <a:lstStyle/>
            <a:p>
              <a:endParaRPr lang="en-US" sz="2000"/>
            </a:p>
          </p:txBody>
        </p:sp>
        <p:sp>
          <p:nvSpPr>
            <p:cNvPr id="19" name="Text Box 4"/>
            <p:cNvSpPr txBox="1">
              <a:spLocks noChangeArrowheads="1"/>
            </p:cNvSpPr>
            <p:nvPr/>
          </p:nvSpPr>
          <p:spPr bwMode="auto">
            <a:xfrm>
              <a:off x="1056" y="2355"/>
              <a:ext cx="1536" cy="209"/>
            </a:xfrm>
            <a:prstGeom prst="rect">
              <a:avLst/>
            </a:prstGeom>
            <a:noFill/>
            <a:ln>
              <a:noFill/>
            </a:ln>
            <a:effectLst/>
            <a:extLst>
              <a:ext uri="{909E8E84-426E-40dd-AFC4-6F175D3DCCD1}">
                <a14:hiddenFill xmlns="" xmlns:a14="http://schemas.microsoft.com/office/drawing/2010/main" xmlns:mv="urn:schemas-microsoft-com:mac:vml" xmlns:mc="http://schemas.openxmlformats.org/markup-compatibility/2006">
                  <a:solidFill>
                    <a:srgbClr val="FFFFFF"/>
                  </a:solidFill>
                </a14:hiddenFill>
              </a:ext>
              <a:ext uri="{91240B29-F687-4f45-9708-019B960494DF}">
                <a14:hiddenLine xmlns="" xmlns:a14="http://schemas.microsoft.com/office/drawing/2010/main" xmlns:mv="urn:schemas-microsoft-com:mac:vml" xmlns:mc="http://schemas.openxmlformats.org/markup-compatibility/2006" w="9525">
                  <a:solidFill>
                    <a:srgbClr val="000000"/>
                  </a:solidFill>
                  <a:round/>
                  <a:headEnd/>
                  <a:tailEnd/>
                </a14:hiddenLine>
              </a:ext>
              <a:ext uri="{AF507438-7753-43e0-B8FC-AC1667EBCBE1}">
                <a14:hiddenEffects xmlns=""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Lst>
          </p:spPr>
          <p:txBody>
            <a:bodyPr lIns="90000" tIns="46800" rIns="90000" bIns="46800">
              <a:spAutoFit/>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cs typeface="ＭＳ Ｐゴシック"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5pPr>
              <a:lvl6pPr marL="25146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6pPr>
              <a:lvl7pPr marL="29718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7pPr>
              <a:lvl8pPr marL="34290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8pPr>
              <a:lvl9pPr marL="38862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9pPr>
            </a:lstStyle>
            <a:p>
              <a:pPr>
                <a:spcBef>
                  <a:spcPts val="1125"/>
                </a:spcBef>
              </a:pPr>
              <a:r>
                <a:rPr lang="en-GB" sz="2000" dirty="0" err="1">
                  <a:solidFill>
                    <a:schemeClr val="tx1"/>
                  </a:solidFill>
                </a:rPr>
                <a:t>Taux</a:t>
              </a:r>
              <a:r>
                <a:rPr lang="en-GB" sz="2000" dirty="0">
                  <a:solidFill>
                    <a:schemeClr val="tx1"/>
                  </a:solidFill>
                </a:rPr>
                <a:t> </a:t>
              </a:r>
              <a:r>
                <a:rPr lang="en-GB" sz="2000" dirty="0" err="1">
                  <a:solidFill>
                    <a:schemeClr val="tx1"/>
                  </a:solidFill>
                </a:rPr>
                <a:t>d</a:t>
              </a:r>
              <a:r>
                <a:rPr lang="fr-CA" sz="2000" dirty="0">
                  <a:solidFill>
                    <a:schemeClr val="tx1"/>
                  </a:solidFill>
                  <a:latin typeface="Arial"/>
                </a:rPr>
                <a:t>’</a:t>
              </a:r>
              <a:r>
                <a:rPr lang="en-GB" sz="2000" dirty="0" err="1">
                  <a:solidFill>
                    <a:schemeClr val="tx1"/>
                  </a:solidFill>
                </a:rPr>
                <a:t>activité</a:t>
              </a:r>
              <a:r>
                <a:rPr lang="en-GB" sz="2000" dirty="0">
                  <a:solidFill>
                    <a:schemeClr val="tx1"/>
                  </a:solidFill>
                </a:rPr>
                <a:t> =</a:t>
              </a:r>
            </a:p>
          </p:txBody>
        </p:sp>
        <p:sp>
          <p:nvSpPr>
            <p:cNvPr id="20" name="Text Box 5"/>
            <p:cNvSpPr txBox="1">
              <a:spLocks noChangeArrowheads="1"/>
            </p:cNvSpPr>
            <p:nvPr/>
          </p:nvSpPr>
          <p:spPr bwMode="auto">
            <a:xfrm>
              <a:off x="2115" y="2233"/>
              <a:ext cx="2544" cy="209"/>
            </a:xfrm>
            <a:prstGeom prst="rect">
              <a:avLst/>
            </a:prstGeom>
            <a:noFill/>
            <a:ln>
              <a:noFill/>
            </a:ln>
            <a:effectLst/>
            <a:extLst>
              <a:ext uri="{909E8E84-426E-40dd-AFC4-6F175D3DCCD1}">
                <a14:hiddenFill xmlns="" xmlns:a14="http://schemas.microsoft.com/office/drawing/2010/main" xmlns:mv="urn:schemas-microsoft-com:mac:vml" xmlns:mc="http://schemas.openxmlformats.org/markup-compatibility/2006">
                  <a:solidFill>
                    <a:srgbClr val="FFFFFF"/>
                  </a:solidFill>
                </a14:hiddenFill>
              </a:ext>
              <a:ext uri="{91240B29-F687-4f45-9708-019B960494DF}">
                <a14:hiddenLine xmlns="" xmlns:a14="http://schemas.microsoft.com/office/drawing/2010/main" xmlns:mv="urn:schemas-microsoft-com:mac:vml" xmlns:mc="http://schemas.openxmlformats.org/markup-compatibility/2006" w="9525">
                  <a:solidFill>
                    <a:srgbClr val="000000"/>
                  </a:solidFill>
                  <a:round/>
                  <a:headEnd/>
                  <a:tailEnd/>
                </a14:hiddenLine>
              </a:ext>
              <a:ext uri="{AF507438-7753-43e0-B8FC-AC1667EBCBE1}">
                <a14:hiddenEffects xmlns=""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Lst>
          </p:spPr>
          <p:txBody>
            <a:bodyPr lIns="90000" tIns="46800" rIns="90000" bIns="46800">
              <a:spAutoFit/>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cs typeface="ＭＳ Ｐゴシック"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5pPr>
              <a:lvl6pPr marL="25146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6pPr>
              <a:lvl7pPr marL="29718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7pPr>
              <a:lvl8pPr marL="34290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8pPr>
              <a:lvl9pPr marL="38862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9pPr>
            </a:lstStyle>
            <a:p>
              <a:pPr algn="ctr">
                <a:spcBef>
                  <a:spcPts val="1125"/>
                </a:spcBef>
              </a:pPr>
              <a:r>
                <a:rPr lang="en-GB" sz="2000" dirty="0">
                  <a:solidFill>
                    <a:schemeClr val="tx1"/>
                  </a:solidFill>
                </a:rPr>
                <a:t>Population active</a:t>
              </a:r>
            </a:p>
          </p:txBody>
        </p:sp>
        <p:sp>
          <p:nvSpPr>
            <p:cNvPr id="21" name="Text Box 6"/>
            <p:cNvSpPr txBox="1">
              <a:spLocks noChangeArrowheads="1"/>
            </p:cNvSpPr>
            <p:nvPr/>
          </p:nvSpPr>
          <p:spPr bwMode="auto">
            <a:xfrm>
              <a:off x="2244" y="2470"/>
              <a:ext cx="2448" cy="209"/>
            </a:xfrm>
            <a:prstGeom prst="rect">
              <a:avLst/>
            </a:prstGeom>
            <a:noFill/>
            <a:ln>
              <a:noFill/>
            </a:ln>
            <a:effectLst/>
            <a:extLst>
              <a:ext uri="{909E8E84-426E-40dd-AFC4-6F175D3DCCD1}">
                <a14:hiddenFill xmlns="" xmlns:a14="http://schemas.microsoft.com/office/drawing/2010/main" xmlns:mv="urn:schemas-microsoft-com:mac:vml" xmlns:mc="http://schemas.openxmlformats.org/markup-compatibility/2006">
                  <a:solidFill>
                    <a:srgbClr val="FFFFFF"/>
                  </a:solidFill>
                </a14:hiddenFill>
              </a:ext>
              <a:ext uri="{91240B29-F687-4f45-9708-019B960494DF}">
                <a14:hiddenLine xmlns="" xmlns:a14="http://schemas.microsoft.com/office/drawing/2010/main" xmlns:mv="urn:schemas-microsoft-com:mac:vml" xmlns:mc="http://schemas.openxmlformats.org/markup-compatibility/2006" w="9525">
                  <a:solidFill>
                    <a:srgbClr val="000000"/>
                  </a:solidFill>
                  <a:round/>
                  <a:headEnd/>
                  <a:tailEnd/>
                </a14:hiddenLine>
              </a:ext>
              <a:ext uri="{AF507438-7753-43e0-B8FC-AC1667EBCBE1}">
                <a14:hiddenEffects xmlns=""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Lst>
          </p:spPr>
          <p:txBody>
            <a:bodyPr lIns="90000" tIns="46800" rIns="90000" bIns="46800">
              <a:spAutoFit/>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cs typeface="ＭＳ Ｐゴシック"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5pPr>
              <a:lvl6pPr marL="25146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6pPr>
              <a:lvl7pPr marL="29718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7pPr>
              <a:lvl8pPr marL="34290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8pPr>
              <a:lvl9pPr marL="38862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9pPr>
            </a:lstStyle>
            <a:p>
              <a:pPr algn="ctr">
                <a:spcBef>
                  <a:spcPts val="1125"/>
                </a:spcBef>
              </a:pPr>
              <a:r>
                <a:rPr lang="en-GB" sz="2000" dirty="0">
                  <a:solidFill>
                    <a:schemeClr val="tx1"/>
                  </a:solidFill>
                </a:rPr>
                <a:t>Population </a:t>
              </a:r>
              <a:r>
                <a:rPr lang="en-GB" sz="2000" dirty="0" err="1">
                  <a:solidFill>
                    <a:schemeClr val="tx1"/>
                  </a:solidFill>
                </a:rPr>
                <a:t>âgée</a:t>
              </a:r>
              <a:r>
                <a:rPr lang="en-GB" sz="2000" dirty="0">
                  <a:solidFill>
                    <a:schemeClr val="tx1"/>
                  </a:solidFill>
                </a:rPr>
                <a:t> de 15 </a:t>
              </a:r>
              <a:r>
                <a:rPr lang="en-GB" sz="2000" dirty="0" err="1">
                  <a:solidFill>
                    <a:schemeClr val="tx1"/>
                  </a:solidFill>
                </a:rPr>
                <a:t>ans</a:t>
              </a:r>
              <a:r>
                <a:rPr lang="en-GB" sz="2000" dirty="0">
                  <a:solidFill>
                    <a:schemeClr val="tx1"/>
                  </a:solidFill>
                </a:rPr>
                <a:t> et +</a:t>
              </a:r>
            </a:p>
          </p:txBody>
        </p:sp>
        <p:sp>
          <p:nvSpPr>
            <p:cNvPr id="22" name="Text Box 7"/>
            <p:cNvSpPr txBox="1">
              <a:spLocks noChangeArrowheads="1"/>
            </p:cNvSpPr>
            <p:nvPr/>
          </p:nvSpPr>
          <p:spPr bwMode="auto">
            <a:xfrm>
              <a:off x="4582" y="2352"/>
              <a:ext cx="672" cy="209"/>
            </a:xfrm>
            <a:prstGeom prst="rect">
              <a:avLst/>
            </a:prstGeom>
            <a:noFill/>
            <a:ln>
              <a:noFill/>
            </a:ln>
            <a:effectLst/>
            <a:extLst>
              <a:ext uri="{909E8E84-426E-40dd-AFC4-6F175D3DCCD1}">
                <a14:hiddenFill xmlns="" xmlns:a14="http://schemas.microsoft.com/office/drawing/2010/main" xmlns:mv="urn:schemas-microsoft-com:mac:vml" xmlns:mc="http://schemas.openxmlformats.org/markup-compatibility/2006">
                  <a:solidFill>
                    <a:srgbClr val="FFFFFF"/>
                  </a:solidFill>
                </a14:hiddenFill>
              </a:ext>
              <a:ext uri="{91240B29-F687-4f45-9708-019B960494DF}">
                <a14:hiddenLine xmlns="" xmlns:a14="http://schemas.microsoft.com/office/drawing/2010/main" xmlns:mv="urn:schemas-microsoft-com:mac:vml" xmlns:mc="http://schemas.openxmlformats.org/markup-compatibility/2006" w="9525">
                  <a:solidFill>
                    <a:srgbClr val="000000"/>
                  </a:solidFill>
                  <a:round/>
                  <a:headEnd/>
                  <a:tailEnd/>
                </a14:hiddenLine>
              </a:ext>
              <a:ext uri="{AF507438-7753-43e0-B8FC-AC1667EBCBE1}">
                <a14:hiddenEffects xmlns=""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Lst>
          </p:spPr>
          <p:txBody>
            <a:bodyPr lIns="90000" tIns="46800" rIns="90000" bIns="46800">
              <a:spAutoFit/>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cs typeface="ＭＳ Ｐゴシック"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5pPr>
              <a:lvl6pPr marL="25146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6pPr>
              <a:lvl7pPr marL="29718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7pPr>
              <a:lvl8pPr marL="34290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8pPr>
              <a:lvl9pPr marL="38862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9pPr>
            </a:lstStyle>
            <a:p>
              <a:pPr algn="ctr">
                <a:spcBef>
                  <a:spcPts val="1125"/>
                </a:spcBef>
              </a:pPr>
              <a:r>
                <a:rPr lang="en-GB" sz="2000" dirty="0">
                  <a:solidFill>
                    <a:schemeClr val="tx1"/>
                  </a:solidFill>
                </a:rPr>
                <a:t>× 100</a:t>
              </a:r>
            </a:p>
          </p:txBody>
        </p:sp>
        <p:sp>
          <p:nvSpPr>
            <p:cNvPr id="23" name="Line 8"/>
            <p:cNvSpPr>
              <a:spLocks noChangeShapeType="1"/>
            </p:cNvSpPr>
            <p:nvPr/>
          </p:nvSpPr>
          <p:spPr bwMode="auto">
            <a:xfrm>
              <a:off x="2244" y="2470"/>
              <a:ext cx="2400" cy="1"/>
            </a:xfrm>
            <a:prstGeom prst="line">
              <a:avLst/>
            </a:prstGeom>
            <a:noFill/>
            <a:ln w="6350">
              <a:solidFill>
                <a:schemeClr val="tx1"/>
              </a:solidFill>
              <a:miter lim="800000"/>
              <a:headEnd/>
              <a:tailEnd/>
            </a:ln>
            <a:effectLst/>
            <a:extLst>
              <a:ext uri="{909E8E84-426E-40dd-AFC4-6F175D3DCCD1}">
                <a14:hiddenFill xmlns="" xmlns:a14="http://schemas.microsoft.com/office/drawing/2010/main" xmlns:mv="urn:schemas-microsoft-com:mac:vml" xmlns:mc="http://schemas.openxmlformats.org/markup-compatibility/2006">
                  <a:noFill/>
                </a14:hiddenFill>
              </a:ext>
              <a:ext uri="{AF507438-7753-43e0-B8FC-AC1667EBCBE1}">
                <a14:hiddenEffects xmlns=""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Lst>
          </p:spPr>
          <p:txBody>
            <a:bodyPr/>
            <a:lstStyle/>
            <a:p>
              <a:endParaRPr lang="en-US" sz="2000" dirty="0"/>
            </a:p>
          </p:txBody>
        </p:sp>
      </p:grpSp>
    </p:spTree>
    <p:extLst>
      <p:ext uri="{BB962C8B-B14F-4D97-AF65-F5344CB8AC3E}">
        <p14:creationId xmlns:p14="http://schemas.microsoft.com/office/powerpoint/2010/main" val="3617037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sz="2600" dirty="0"/>
              <a:t>Figure 9.1 : La répartition </a:t>
            </a:r>
            <a:br>
              <a:rPr lang="fr-CA" sz="2600" dirty="0"/>
            </a:br>
            <a:r>
              <a:rPr lang="fr-CA" sz="2600" dirty="0"/>
              <a:t>de la population en mai 2013</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13</a:t>
            </a:fld>
            <a:endParaRPr lang="fr-CA" dirty="0"/>
          </a:p>
        </p:txBody>
      </p:sp>
      <p:pic>
        <p:nvPicPr>
          <p:cNvPr id="4" name="Image 3" descr="macro_figure9-1.jpg"/>
          <p:cNvPicPr>
            <a:picLocks noChangeAspect="1"/>
          </p:cNvPicPr>
          <p:nvPr/>
        </p:nvPicPr>
        <p:blipFill>
          <a:blip r:embed="rId3"/>
          <a:stretch>
            <a:fillRect/>
          </a:stretch>
        </p:blipFill>
        <p:spPr>
          <a:xfrm>
            <a:off x="1905000" y="1524000"/>
            <a:ext cx="5486400" cy="4628444"/>
          </a:xfrm>
          <a:prstGeom prst="rect">
            <a:avLst/>
          </a:prstGeom>
        </p:spPr>
      </p:pic>
    </p:spTree>
    <p:extLst>
      <p:ext uri="{BB962C8B-B14F-4D97-AF65-F5344CB8AC3E}">
        <p14:creationId xmlns:p14="http://schemas.microsoft.com/office/powerpoint/2010/main" val="36394131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a:xfrm>
            <a:off x="1857354" y="199767"/>
            <a:ext cx="7179141" cy="1157531"/>
          </a:xfrm>
        </p:spPr>
        <p:txBody>
          <a:bodyPr/>
          <a:lstStyle/>
          <a:p>
            <a:r>
              <a:rPr lang="fr-CA" sz="2600" dirty="0"/>
              <a:t>Tableau 9.1 : Les statistiques sur l’emploi selon les diverses catégories de travailleurs</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14</a:t>
            </a:fld>
            <a:endParaRPr lang="fr-CA" dirty="0"/>
          </a:p>
        </p:txBody>
      </p:sp>
      <p:pic>
        <p:nvPicPr>
          <p:cNvPr id="4" name="Image 3" descr="macro_tableau9-1.jpg"/>
          <p:cNvPicPr>
            <a:picLocks noChangeAspect="1"/>
          </p:cNvPicPr>
          <p:nvPr/>
        </p:nvPicPr>
        <p:blipFill>
          <a:blip r:embed="rId2"/>
          <a:stretch>
            <a:fillRect/>
          </a:stretch>
        </p:blipFill>
        <p:spPr>
          <a:xfrm>
            <a:off x="838200" y="1600200"/>
            <a:ext cx="7628038" cy="4495800"/>
          </a:xfrm>
          <a:prstGeom prst="rect">
            <a:avLst/>
          </a:prstGeom>
        </p:spPr>
      </p:pic>
    </p:spTree>
    <p:extLst>
      <p:ext uri="{BB962C8B-B14F-4D97-AF65-F5344CB8AC3E}">
        <p14:creationId xmlns:p14="http://schemas.microsoft.com/office/powerpoint/2010/main" val="35663128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sz="2600" dirty="0"/>
              <a:t>Figure 9.2 : Les taux de chômage nationaux et régionaux, 1966-2011</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15</a:t>
            </a:fld>
            <a:endParaRPr lang="fr-CA" dirty="0"/>
          </a:p>
        </p:txBody>
      </p:sp>
      <p:pic>
        <p:nvPicPr>
          <p:cNvPr id="4" name="Image 3" descr="macro_figure9-2.jpg"/>
          <p:cNvPicPr>
            <a:picLocks noChangeAspect="1"/>
          </p:cNvPicPr>
          <p:nvPr/>
        </p:nvPicPr>
        <p:blipFill>
          <a:blip r:embed="rId2"/>
          <a:stretch>
            <a:fillRect/>
          </a:stretch>
        </p:blipFill>
        <p:spPr>
          <a:xfrm>
            <a:off x="1219200" y="1524000"/>
            <a:ext cx="6858000" cy="4628213"/>
          </a:xfrm>
          <a:prstGeom prst="rect">
            <a:avLst/>
          </a:prstGeom>
        </p:spPr>
      </p:pic>
    </p:spTree>
    <p:extLst>
      <p:ext uri="{BB962C8B-B14F-4D97-AF65-F5344CB8AC3E}">
        <p14:creationId xmlns:p14="http://schemas.microsoft.com/office/powerpoint/2010/main" val="8751305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sz="2600" dirty="0"/>
              <a:t>Figure 9.3 : Le taux d’activité des hommes et des femmes au Canada depuis 1951</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16</a:t>
            </a:fld>
            <a:endParaRPr lang="fr-CA" dirty="0"/>
          </a:p>
        </p:txBody>
      </p:sp>
      <p:pic>
        <p:nvPicPr>
          <p:cNvPr id="4" name="Image 3" descr="macro_figure9-3.jpg"/>
          <p:cNvPicPr>
            <a:picLocks noChangeAspect="1"/>
          </p:cNvPicPr>
          <p:nvPr/>
        </p:nvPicPr>
        <p:blipFill>
          <a:blip r:embed="rId2"/>
          <a:stretch>
            <a:fillRect/>
          </a:stretch>
        </p:blipFill>
        <p:spPr>
          <a:xfrm>
            <a:off x="1600200" y="1524000"/>
            <a:ext cx="5867400" cy="4604688"/>
          </a:xfrm>
          <a:prstGeom prst="rect">
            <a:avLst/>
          </a:prstGeom>
        </p:spPr>
      </p:pic>
    </p:spTree>
    <p:extLst>
      <p:ext uri="{BB962C8B-B14F-4D97-AF65-F5344CB8AC3E}">
        <p14:creationId xmlns:p14="http://schemas.microsoft.com/office/powerpoint/2010/main" val="11445807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sz="2600" dirty="0"/>
              <a:t>Taux de chômage en images</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17</a:t>
            </a:fld>
            <a:endParaRPr lang="fr-CA" dirty="0"/>
          </a:p>
        </p:txBody>
      </p:sp>
      <p:pic>
        <p:nvPicPr>
          <p:cNvPr id="7" name="Image 1">
            <a:extLst>
              <a:ext uri="{FF2B5EF4-FFF2-40B4-BE49-F238E27FC236}">
                <a16:creationId xmlns:a16="http://schemas.microsoft.com/office/drawing/2014/main" id="{9B1C2D04-4269-E046-8033-96DB9B37A913}"/>
              </a:ext>
            </a:extLst>
          </p:cNvPr>
          <p:cNvPicPr>
            <a:picLocks noChangeAspect="1"/>
          </p:cNvPicPr>
          <p:nvPr>
            <p:custDataLst>
              <p:tags r:id="rId1"/>
            </p:custDataLst>
          </p:nvPr>
        </p:nvPicPr>
        <p:blipFill>
          <a:blip r:embed="rId3">
            <a:extLst>
              <a:ext uri="{28A0092B-C50C-407E-A947-70E740481C1C}">
                <a14:useLocalDpi xmlns:a14="http://schemas.microsoft.com/office/drawing/2010/main" val="0"/>
              </a:ext>
            </a:extLst>
          </a:blip>
          <a:stretch>
            <a:fillRect/>
          </a:stretch>
        </p:blipFill>
        <p:spPr>
          <a:xfrm>
            <a:off x="4235224" y="3140968"/>
            <a:ext cx="4486501" cy="2992497"/>
          </a:xfrm>
          <a:prstGeom prst="rect">
            <a:avLst/>
          </a:prstGeom>
        </p:spPr>
      </p:pic>
      <p:pic>
        <p:nvPicPr>
          <p:cNvPr id="2" name="Picture 1">
            <a:extLst>
              <a:ext uri="{FF2B5EF4-FFF2-40B4-BE49-F238E27FC236}">
                <a16:creationId xmlns:a16="http://schemas.microsoft.com/office/drawing/2014/main" id="{AE7DA15E-A106-AE4D-B0FF-89C56AE7660E}"/>
              </a:ext>
            </a:extLst>
          </p:cNvPr>
          <p:cNvPicPr>
            <a:picLocks noChangeAspect="1"/>
          </p:cNvPicPr>
          <p:nvPr/>
        </p:nvPicPr>
        <p:blipFill>
          <a:blip r:embed="rId4"/>
          <a:stretch>
            <a:fillRect/>
          </a:stretch>
        </p:blipFill>
        <p:spPr>
          <a:xfrm>
            <a:off x="107504" y="1484784"/>
            <a:ext cx="4050334" cy="3168352"/>
          </a:xfrm>
          <a:prstGeom prst="rect">
            <a:avLst/>
          </a:prstGeom>
        </p:spPr>
      </p:pic>
    </p:spTree>
    <p:extLst>
      <p:ext uri="{BB962C8B-B14F-4D97-AF65-F5344CB8AC3E}">
        <p14:creationId xmlns:p14="http://schemas.microsoft.com/office/powerpoint/2010/main" val="42826629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La définition du chômage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18</a:t>
            </a:fld>
            <a:endParaRPr lang="fr-CA" dirty="0"/>
          </a:p>
        </p:txBody>
      </p:sp>
      <p:sp>
        <p:nvSpPr>
          <p:cNvPr id="6" name="Espace réservé du contenu 5"/>
          <p:cNvSpPr>
            <a:spLocks noGrp="1"/>
          </p:cNvSpPr>
          <p:nvPr>
            <p:ph sz="quarter" idx="12"/>
          </p:nvPr>
        </p:nvSpPr>
        <p:spPr/>
        <p:txBody>
          <a:bodyPr/>
          <a:lstStyle/>
          <a:p>
            <a:r>
              <a:rPr lang="fr-CA" b="1" dirty="0"/>
              <a:t>Le taux de chômage, une statistique fiable ? </a:t>
            </a:r>
          </a:p>
          <a:p>
            <a:pPr lvl="1">
              <a:buFont typeface="Arial"/>
              <a:buChar char="•"/>
            </a:pPr>
            <a:r>
              <a:rPr lang="fr-CA" b="1" dirty="0">
                <a:latin typeface="Calibri" panose="020F0502020204030204" pitchFamily="34" charset="0"/>
                <a:cs typeface="Calibri" panose="020F0502020204030204" pitchFamily="34" charset="0"/>
              </a:rPr>
              <a:t>Chercheurs découragés </a:t>
            </a:r>
            <a:r>
              <a:rPr lang="fr-CA" dirty="0">
                <a:latin typeface="Calibri Light" panose="020F0302020204030204" pitchFamily="34" charset="0"/>
                <a:cs typeface="Calibri Light" panose="020F0302020204030204" pitchFamily="34" charset="0"/>
              </a:rPr>
              <a:t>: Personnes qui veulent travailler, mais qui ont quitté la population active, parce qu’elles désespèrent de trouver un emploi. </a:t>
            </a:r>
          </a:p>
          <a:p>
            <a:endParaRPr lang="fr-CA" b="1" dirty="0"/>
          </a:p>
        </p:txBody>
      </p:sp>
    </p:spTree>
    <p:extLst>
      <p:ext uri="{BB962C8B-B14F-4D97-AF65-F5344CB8AC3E}">
        <p14:creationId xmlns:p14="http://schemas.microsoft.com/office/powerpoint/2010/main" val="31233441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sz="2600" dirty="0"/>
              <a:t>Tableau 9.2 : Les mesures diverses      </a:t>
            </a:r>
            <a:br>
              <a:rPr lang="fr-CA" sz="2600" dirty="0"/>
            </a:br>
            <a:r>
              <a:rPr lang="fr-CA" sz="2600" dirty="0"/>
              <a:t>de sous-utilisation de la main-d’œuvre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19</a:t>
            </a:fld>
            <a:endParaRPr lang="fr-CA" dirty="0"/>
          </a:p>
        </p:txBody>
      </p:sp>
      <p:pic>
        <p:nvPicPr>
          <p:cNvPr id="4" name="Image 3" descr="macro_tableau9-2.jpg"/>
          <p:cNvPicPr>
            <a:picLocks noChangeAspect="1"/>
          </p:cNvPicPr>
          <p:nvPr/>
        </p:nvPicPr>
        <p:blipFill>
          <a:blip r:embed="rId2"/>
          <a:stretch>
            <a:fillRect/>
          </a:stretch>
        </p:blipFill>
        <p:spPr>
          <a:xfrm>
            <a:off x="1981200" y="1524000"/>
            <a:ext cx="5105400" cy="4617057"/>
          </a:xfrm>
          <a:prstGeom prst="rect">
            <a:avLst/>
          </a:prstGeom>
        </p:spPr>
      </p:pic>
    </p:spTree>
    <p:extLst>
      <p:ext uri="{BB962C8B-B14F-4D97-AF65-F5344CB8AC3E}">
        <p14:creationId xmlns:p14="http://schemas.microsoft.com/office/powerpoint/2010/main" val="21908593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p:txBody>
          <a:bodyPr/>
          <a:lstStyle/>
          <a:p>
            <a:r>
              <a:rPr lang="fr-CA" sz="3200" dirty="0"/>
              <a:t>Partie 3: L’économie réelle </a:t>
            </a:r>
            <a:br>
              <a:rPr lang="fr-CA" sz="3200" dirty="0"/>
            </a:br>
            <a:r>
              <a:rPr lang="fr-CA" sz="3200" dirty="0"/>
              <a:t>à long terme </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a:t>
            </a:fld>
            <a:endParaRPr lang="fr-CA" dirty="0"/>
          </a:p>
        </p:txBody>
      </p:sp>
      <p:sp>
        <p:nvSpPr>
          <p:cNvPr id="5" name="Espace réservé du texte 4"/>
          <p:cNvSpPr>
            <a:spLocks noGrp="1"/>
          </p:cNvSpPr>
          <p:nvPr>
            <p:ph type="body" sz="quarter" idx="13"/>
          </p:nvPr>
        </p:nvSpPr>
        <p:spPr/>
        <p:txBody>
          <a:bodyPr/>
          <a:lstStyle/>
          <a:p>
            <a:r>
              <a:rPr lang="fr-CA" dirty="0"/>
              <a:t>9</a:t>
            </a:r>
          </a:p>
        </p:txBody>
      </p:sp>
      <p:sp>
        <p:nvSpPr>
          <p:cNvPr id="8" name="Espace réservé du contenu 7"/>
          <p:cNvSpPr>
            <a:spLocks noGrp="1"/>
          </p:cNvSpPr>
          <p:nvPr>
            <p:ph sz="quarter" idx="12"/>
          </p:nvPr>
        </p:nvSpPr>
        <p:spPr>
          <a:xfrm>
            <a:off x="304800" y="3048000"/>
            <a:ext cx="8610780" cy="2376265"/>
          </a:xfrm>
        </p:spPr>
        <p:txBody>
          <a:bodyPr/>
          <a:lstStyle/>
          <a:p>
            <a:pPr algn="ctr"/>
            <a:r>
              <a:rPr lang="fr-CA" sz="4400" b="1" dirty="0">
                <a:solidFill>
                  <a:srgbClr val="0A6463"/>
                </a:solidFill>
              </a:rPr>
              <a:t>Le chômage et son taux naturel</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La définition du chômage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20</a:t>
            </a:fld>
            <a:endParaRPr lang="fr-CA" dirty="0"/>
          </a:p>
        </p:txBody>
      </p:sp>
      <p:sp>
        <p:nvSpPr>
          <p:cNvPr id="6" name="Espace réservé du contenu 5"/>
          <p:cNvSpPr>
            <a:spLocks noGrp="1"/>
          </p:cNvSpPr>
          <p:nvPr>
            <p:ph sz="quarter" idx="12"/>
          </p:nvPr>
        </p:nvSpPr>
        <p:spPr/>
        <p:txBody>
          <a:bodyPr/>
          <a:lstStyle/>
          <a:p>
            <a:r>
              <a:rPr lang="fr-CA" b="1" dirty="0"/>
              <a:t>Quelle est la durée moyenne d’une période               de chômage ?</a:t>
            </a:r>
          </a:p>
          <a:p>
            <a:pPr lvl="1">
              <a:buFont typeface="Arial"/>
              <a:buChar char="•"/>
            </a:pPr>
            <a:r>
              <a:rPr lang="fr-CA" dirty="0">
                <a:latin typeface="Calibri Light" panose="020F0302020204030204" pitchFamily="34" charset="0"/>
                <a:cs typeface="Calibri Light" panose="020F0302020204030204" pitchFamily="34" charset="0"/>
              </a:rPr>
              <a:t>En 2011, la durée moyenne d’un épisode de chômage était de 18,8 semaines.</a:t>
            </a:r>
          </a:p>
          <a:p>
            <a:pPr lvl="1">
              <a:buFont typeface="Arial"/>
              <a:buChar char="•"/>
            </a:pPr>
            <a:r>
              <a:rPr lang="fr-CA" dirty="0">
                <a:latin typeface="Calibri Light" panose="020F0302020204030204" pitchFamily="34" charset="0"/>
                <a:cs typeface="Calibri Light" panose="020F0302020204030204" pitchFamily="34" charset="0"/>
              </a:rPr>
              <a:t>Le tiers des chômeurs le sont pendant un mois ou moins, et 60 %, pendant moins de trois mois.</a:t>
            </a:r>
          </a:p>
          <a:p>
            <a:pPr lvl="1">
              <a:buFont typeface="Arial"/>
              <a:buChar char="•"/>
            </a:pPr>
            <a:r>
              <a:rPr lang="fr-CA" dirty="0">
                <a:latin typeface="Calibri Light" panose="020F0302020204030204" pitchFamily="34" charset="0"/>
                <a:cs typeface="Calibri Light" panose="020F0302020204030204" pitchFamily="34" charset="0"/>
              </a:rPr>
              <a:t>Le vrai problème du chômage concerne ceux qui connaissent des périodes prolongées de recherche d’emploi infructueuse, et les politiques pour en mitiger  les effets devraient donc être définies à leur intention.</a:t>
            </a:r>
          </a:p>
        </p:txBody>
      </p:sp>
    </p:spTree>
    <p:extLst>
      <p:ext uri="{BB962C8B-B14F-4D97-AF65-F5344CB8AC3E}">
        <p14:creationId xmlns:p14="http://schemas.microsoft.com/office/powerpoint/2010/main" val="18232035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La définition du chômage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21</a:t>
            </a:fld>
            <a:endParaRPr lang="fr-CA" dirty="0"/>
          </a:p>
        </p:txBody>
      </p:sp>
      <p:sp>
        <p:nvSpPr>
          <p:cNvPr id="6" name="Espace réservé du contenu 5"/>
          <p:cNvSpPr>
            <a:spLocks noGrp="1"/>
          </p:cNvSpPr>
          <p:nvPr>
            <p:ph sz="quarter" idx="12"/>
          </p:nvPr>
        </p:nvSpPr>
        <p:spPr/>
        <p:txBody>
          <a:bodyPr/>
          <a:lstStyle/>
          <a:p>
            <a:r>
              <a:rPr lang="fr-CA" b="1" dirty="0"/>
              <a:t>Pourquoi y a-t-il toujours du chômage ? </a:t>
            </a:r>
          </a:p>
          <a:p>
            <a:pPr lvl="1">
              <a:buFont typeface="Arial"/>
              <a:buChar char="•"/>
            </a:pPr>
            <a:r>
              <a:rPr lang="fr-CA" dirty="0">
                <a:latin typeface="Calibri Light" panose="020F0302020204030204" pitchFamily="34" charset="0"/>
                <a:cs typeface="Calibri Light" panose="020F0302020204030204" pitchFamily="34" charset="0"/>
              </a:rPr>
              <a:t>Sur un marché du travail idéal, les salaires devraient assurer l’égalité entre la quantité de travail demandée </a:t>
            </a:r>
            <a:br>
              <a:rPr lang="fr-CA" dirty="0">
                <a:latin typeface="Calibri Light" panose="020F0302020204030204" pitchFamily="34" charset="0"/>
                <a:cs typeface="Calibri Light" panose="020F0302020204030204" pitchFamily="34" charset="0"/>
              </a:rPr>
            </a:br>
            <a:r>
              <a:rPr lang="fr-CA" dirty="0">
                <a:latin typeface="Calibri Light" panose="020F0302020204030204" pitchFamily="34" charset="0"/>
                <a:cs typeface="Calibri Light" panose="020F0302020204030204" pitchFamily="34" charset="0"/>
              </a:rPr>
              <a:t>et la quantité offerte, et ainsi garantir le plein emploi </a:t>
            </a:r>
            <a:br>
              <a:rPr lang="fr-CA" dirty="0">
                <a:latin typeface="Calibri Light" panose="020F0302020204030204" pitchFamily="34" charset="0"/>
                <a:cs typeface="Calibri Light" panose="020F0302020204030204" pitchFamily="34" charset="0"/>
              </a:rPr>
            </a:br>
            <a:r>
              <a:rPr lang="fr-CA" dirty="0">
                <a:latin typeface="Calibri Light" panose="020F0302020204030204" pitchFamily="34" charset="0"/>
                <a:cs typeface="Calibri Light" panose="020F0302020204030204" pitchFamily="34" charset="0"/>
              </a:rPr>
              <a:t>de tous les travailleurs.</a:t>
            </a:r>
          </a:p>
          <a:p>
            <a:pPr lvl="1">
              <a:buFont typeface="Arial"/>
              <a:buChar char="•"/>
            </a:pPr>
            <a:r>
              <a:rPr lang="fr-CA" dirty="0">
                <a:latin typeface="Calibri Light" panose="020F0302020204030204" pitchFamily="34" charset="0"/>
                <a:cs typeface="Calibri Light" panose="020F0302020204030204" pitchFamily="34" charset="0"/>
              </a:rPr>
              <a:t>La réalité est bien loin de cet idéal. On trouve toujours des gens sans travail, même en période de prospérité économique.</a:t>
            </a:r>
          </a:p>
          <a:p>
            <a:pPr lvl="1">
              <a:buFont typeface="Arial"/>
              <a:buChar char="•"/>
            </a:pPr>
            <a:r>
              <a:rPr lang="fr-CA" dirty="0">
                <a:latin typeface="Calibri Light" panose="020F0302020204030204" pitchFamily="34" charset="0"/>
                <a:cs typeface="Calibri Light" panose="020F0302020204030204" pitchFamily="34" charset="0"/>
              </a:rPr>
              <a:t>Taux de chômage naturel : Taux de chômage vers lequel l’économie tend à long terme.</a:t>
            </a:r>
          </a:p>
          <a:p>
            <a:pPr marL="457200" indent="-457200"/>
            <a:endParaRPr lang="fr-CA" sz="2500" dirty="0"/>
          </a:p>
        </p:txBody>
      </p:sp>
    </p:spTree>
    <p:extLst>
      <p:ext uri="{BB962C8B-B14F-4D97-AF65-F5344CB8AC3E}">
        <p14:creationId xmlns:p14="http://schemas.microsoft.com/office/powerpoint/2010/main" val="20955904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La définition du chômage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22</a:t>
            </a:fld>
            <a:endParaRPr lang="fr-CA" dirty="0"/>
          </a:p>
        </p:txBody>
      </p:sp>
      <p:sp>
        <p:nvSpPr>
          <p:cNvPr id="6" name="Espace réservé du contenu 5"/>
          <p:cNvSpPr>
            <a:spLocks noGrp="1"/>
          </p:cNvSpPr>
          <p:nvPr>
            <p:ph sz="quarter" idx="12"/>
          </p:nvPr>
        </p:nvSpPr>
        <p:spPr>
          <a:xfrm>
            <a:off x="152400" y="1524000"/>
            <a:ext cx="8763000" cy="4572000"/>
          </a:xfrm>
        </p:spPr>
        <p:txBody>
          <a:bodyPr/>
          <a:lstStyle/>
          <a:p>
            <a:r>
              <a:rPr lang="fr-CA" b="1" dirty="0"/>
              <a:t>Pourquoi y a-t-il toujours du chômage ? (suite)</a:t>
            </a:r>
          </a:p>
          <a:p>
            <a:pPr lvl="1">
              <a:buFont typeface="Arial"/>
              <a:buChar char="•"/>
            </a:pPr>
            <a:r>
              <a:rPr lang="fr-CA" b="1" dirty="0"/>
              <a:t>Chômage cyclique (ou conjoncturel)</a:t>
            </a:r>
            <a:r>
              <a:rPr lang="fr-CA" dirty="0"/>
              <a:t> : </a:t>
            </a:r>
            <a:r>
              <a:rPr lang="fr-CA" dirty="0">
                <a:latin typeface="Calibri Light" panose="020F0302020204030204" pitchFamily="34" charset="0"/>
                <a:cs typeface="Calibri Light" panose="020F0302020204030204" pitchFamily="34" charset="0"/>
              </a:rPr>
              <a:t>Écart entre </a:t>
            </a:r>
            <a:br>
              <a:rPr lang="fr-CA" dirty="0">
                <a:latin typeface="Calibri Light" panose="020F0302020204030204" pitchFamily="34" charset="0"/>
                <a:cs typeface="Calibri Light" panose="020F0302020204030204" pitchFamily="34" charset="0"/>
              </a:rPr>
            </a:br>
            <a:r>
              <a:rPr lang="fr-CA" dirty="0">
                <a:latin typeface="Calibri Light" panose="020F0302020204030204" pitchFamily="34" charset="0"/>
                <a:cs typeface="Calibri Light" panose="020F0302020204030204" pitchFamily="34" charset="0"/>
              </a:rPr>
              <a:t>le taux de chômage observé et le taux de chômage naturel. </a:t>
            </a:r>
          </a:p>
          <a:p>
            <a:pPr lvl="1">
              <a:buFont typeface="Arial"/>
              <a:buChar char="•"/>
            </a:pPr>
            <a:r>
              <a:rPr lang="fr-CA" b="1" dirty="0"/>
              <a:t>Chômage frictionnel </a:t>
            </a:r>
            <a:r>
              <a:rPr lang="fr-CA" dirty="0"/>
              <a:t>: </a:t>
            </a:r>
            <a:r>
              <a:rPr lang="fr-CA" dirty="0">
                <a:latin typeface="Calibri Light" panose="020F0302020204030204" pitchFamily="34" charset="0"/>
                <a:cs typeface="Calibri Light" panose="020F0302020204030204" pitchFamily="34" charset="0"/>
              </a:rPr>
              <a:t>Chômage de courte durée causé par le temps requis aux travailleurs pour rechercher et trouver les emplois correspondant à leurs capacités et à leurs goûts.</a:t>
            </a:r>
          </a:p>
          <a:p>
            <a:pPr lvl="1">
              <a:buFont typeface="Arial"/>
              <a:buChar char="•"/>
            </a:pPr>
            <a:r>
              <a:rPr lang="fr-CA" b="1" dirty="0"/>
              <a:t>Chômage structurel </a:t>
            </a:r>
            <a:r>
              <a:rPr lang="fr-CA" dirty="0"/>
              <a:t>: </a:t>
            </a:r>
            <a:r>
              <a:rPr lang="fr-CA" dirty="0">
                <a:latin typeface="Calibri Light" panose="020F0302020204030204" pitchFamily="34" charset="0"/>
                <a:cs typeface="Calibri Light" panose="020F0302020204030204" pitchFamily="34" charset="0"/>
              </a:rPr>
              <a:t>Chômage de longue durée causé par une insuffisance du nombre d’emplois disponibles par rapport au nombre de personnes désirant travailler.</a:t>
            </a:r>
          </a:p>
          <a:p>
            <a:pPr marL="457200" indent="-457200"/>
            <a:endParaRPr lang="fr-CA" sz="2500" dirty="0"/>
          </a:p>
        </p:txBody>
      </p:sp>
    </p:spTree>
    <p:extLst>
      <p:ext uri="{BB962C8B-B14F-4D97-AF65-F5344CB8AC3E}">
        <p14:creationId xmlns:p14="http://schemas.microsoft.com/office/powerpoint/2010/main" val="4163075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sz="2600" dirty="0"/>
              <a:t>Figure 9.4 : Le taux de chômage observé et </a:t>
            </a:r>
            <a:br>
              <a:rPr lang="fr-CA" sz="2600" dirty="0"/>
            </a:br>
            <a:r>
              <a:rPr lang="fr-CA" sz="2600" dirty="0"/>
              <a:t>le taux de chômage naturel, 1966-2011</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23</a:t>
            </a:fld>
            <a:endParaRPr lang="fr-CA" dirty="0"/>
          </a:p>
        </p:txBody>
      </p:sp>
      <p:pic>
        <p:nvPicPr>
          <p:cNvPr id="4" name="Image 3" descr="macro_figure9-4.jpg"/>
          <p:cNvPicPr>
            <a:picLocks noChangeAspect="1"/>
          </p:cNvPicPr>
          <p:nvPr/>
        </p:nvPicPr>
        <p:blipFill>
          <a:blip r:embed="rId2"/>
          <a:stretch>
            <a:fillRect/>
          </a:stretch>
        </p:blipFill>
        <p:spPr>
          <a:xfrm>
            <a:off x="1219200" y="1524000"/>
            <a:ext cx="6781800" cy="4607688"/>
          </a:xfrm>
          <a:prstGeom prst="rect">
            <a:avLst/>
          </a:prstGeom>
        </p:spPr>
      </p:pic>
    </p:spTree>
    <p:extLst>
      <p:ext uri="{BB962C8B-B14F-4D97-AF65-F5344CB8AC3E}">
        <p14:creationId xmlns:p14="http://schemas.microsoft.com/office/powerpoint/2010/main" val="20129713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La recherche d’emploi</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24</a:t>
            </a:fld>
            <a:endParaRPr lang="fr-CA" dirty="0"/>
          </a:p>
        </p:txBody>
      </p:sp>
      <p:sp>
        <p:nvSpPr>
          <p:cNvPr id="6" name="Espace réservé du contenu 5"/>
          <p:cNvSpPr>
            <a:spLocks noGrp="1"/>
          </p:cNvSpPr>
          <p:nvPr>
            <p:ph sz="quarter" idx="12"/>
          </p:nvPr>
        </p:nvSpPr>
        <p:spPr/>
        <p:txBody>
          <a:bodyPr/>
          <a:lstStyle/>
          <a:p>
            <a:pPr lvl="1">
              <a:buFont typeface="Arial"/>
              <a:buChar char="•"/>
            </a:pPr>
            <a:r>
              <a:rPr lang="fr-CA" dirty="0">
                <a:latin typeface="Calibri Light" panose="020F0302020204030204" pitchFamily="34" charset="0"/>
                <a:cs typeface="Calibri Light" panose="020F0302020204030204" pitchFamily="34" charset="0"/>
              </a:rPr>
              <a:t>La recherche d’emploi est l’une des quatre causes </a:t>
            </a:r>
            <a:br>
              <a:rPr lang="fr-CA" dirty="0">
                <a:latin typeface="Calibri Light" panose="020F0302020204030204" pitchFamily="34" charset="0"/>
                <a:cs typeface="Calibri Light" panose="020F0302020204030204" pitchFamily="34" charset="0"/>
              </a:rPr>
            </a:br>
            <a:r>
              <a:rPr lang="fr-CA" dirty="0">
                <a:latin typeface="Calibri Light" panose="020F0302020204030204" pitchFamily="34" charset="0"/>
                <a:cs typeface="Calibri Light" panose="020F0302020204030204" pitchFamily="34" charset="0"/>
              </a:rPr>
              <a:t>du chômage.</a:t>
            </a:r>
          </a:p>
          <a:p>
            <a:pPr lvl="1">
              <a:buFont typeface="Arial"/>
              <a:buChar char="•"/>
            </a:pPr>
            <a:r>
              <a:rPr lang="fr-CA" b="1" dirty="0">
                <a:latin typeface="Calibri" panose="020F0502020204030204" pitchFamily="34" charset="0"/>
                <a:cs typeface="Calibri" panose="020F0502020204030204" pitchFamily="34" charset="0"/>
              </a:rPr>
              <a:t>Recherche d’emploi </a:t>
            </a:r>
            <a:r>
              <a:rPr lang="fr-CA" dirty="0">
                <a:latin typeface="Calibri Light" panose="020F0302020204030204" pitchFamily="34" charset="0"/>
                <a:cs typeface="Calibri Light" panose="020F0302020204030204" pitchFamily="34" charset="0"/>
              </a:rPr>
              <a:t>: Processus par lequel                  les travailleurs trouvent un emploi correspondant </a:t>
            </a:r>
            <a:br>
              <a:rPr lang="fr-CA" dirty="0">
                <a:latin typeface="Calibri Light" panose="020F0302020204030204" pitchFamily="34" charset="0"/>
                <a:cs typeface="Calibri Light" panose="020F0302020204030204" pitchFamily="34" charset="0"/>
              </a:rPr>
            </a:br>
            <a:r>
              <a:rPr lang="fr-CA" dirty="0">
                <a:latin typeface="Calibri Light" panose="020F0302020204030204" pitchFamily="34" charset="0"/>
                <a:cs typeface="Calibri Light" panose="020F0302020204030204" pitchFamily="34" charset="0"/>
              </a:rPr>
              <a:t>à leurs capacités et à leurs goûts.</a:t>
            </a:r>
          </a:p>
        </p:txBody>
      </p:sp>
    </p:spTree>
    <p:extLst>
      <p:ext uri="{BB962C8B-B14F-4D97-AF65-F5344CB8AC3E}">
        <p14:creationId xmlns:p14="http://schemas.microsoft.com/office/powerpoint/2010/main" val="14225520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La recherche d’emploi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25</a:t>
            </a:fld>
            <a:endParaRPr lang="fr-CA" dirty="0"/>
          </a:p>
        </p:txBody>
      </p:sp>
      <p:sp>
        <p:nvSpPr>
          <p:cNvPr id="6" name="Espace réservé du contenu 5"/>
          <p:cNvSpPr>
            <a:spLocks noGrp="1"/>
          </p:cNvSpPr>
          <p:nvPr>
            <p:ph sz="quarter" idx="12"/>
          </p:nvPr>
        </p:nvSpPr>
        <p:spPr/>
        <p:txBody>
          <a:bodyPr/>
          <a:lstStyle/>
          <a:p>
            <a:r>
              <a:rPr lang="fr-FR" b="1" dirty="0"/>
              <a:t>Le chômage frictionnel est inévitable</a:t>
            </a:r>
            <a:endParaRPr lang="fr-CA" sz="2400" dirty="0"/>
          </a:p>
          <a:p>
            <a:pPr lvl="1">
              <a:buFont typeface="Arial"/>
              <a:buChar char="•"/>
            </a:pPr>
            <a:r>
              <a:rPr lang="fr-CA" dirty="0">
                <a:latin typeface="Calibri Light" panose="020F0302020204030204" pitchFamily="34" charset="0"/>
                <a:cs typeface="Calibri Light" panose="020F0302020204030204" pitchFamily="34" charset="0"/>
              </a:rPr>
              <a:t>Ce type de chômage provient souvent des changements influant sur la demande de travail entre les différentes entreprises. </a:t>
            </a:r>
          </a:p>
          <a:p>
            <a:pPr lvl="1">
              <a:buFont typeface="Arial"/>
              <a:buChar char="•"/>
            </a:pPr>
            <a:r>
              <a:rPr lang="fr-CA" dirty="0">
                <a:latin typeface="Calibri Light" panose="020F0302020204030204" pitchFamily="34" charset="0"/>
                <a:cs typeface="Calibri Light" panose="020F0302020204030204" pitchFamily="34" charset="0"/>
              </a:rPr>
              <a:t>Le chômage frictionnel est particulièrement sensible aux facteurs suivants :</a:t>
            </a:r>
          </a:p>
          <a:p>
            <a:pPr lvl="2">
              <a:buFont typeface="Arial"/>
              <a:buChar char="•"/>
            </a:pPr>
            <a:r>
              <a:rPr lang="fr-CA" dirty="0">
                <a:latin typeface="Calibri Light" panose="020F0302020204030204" pitchFamily="34" charset="0"/>
                <a:cs typeface="Calibri Light" panose="020F0302020204030204" pitchFamily="34" charset="0"/>
              </a:rPr>
              <a:t>Les variations de la demande d’un produit.</a:t>
            </a:r>
          </a:p>
          <a:p>
            <a:pPr lvl="2">
              <a:buFont typeface="Arial"/>
              <a:buChar char="•"/>
            </a:pPr>
            <a:r>
              <a:rPr lang="fr-CA" dirty="0">
                <a:latin typeface="Calibri Light" panose="020F0302020204030204" pitchFamily="34" charset="0"/>
                <a:cs typeface="Calibri Light" panose="020F0302020204030204" pitchFamily="34" charset="0"/>
              </a:rPr>
              <a:t>La fluctuation de la production régionale.</a:t>
            </a:r>
          </a:p>
          <a:p>
            <a:pPr lvl="2">
              <a:buFont typeface="Arial"/>
              <a:buChar char="•"/>
            </a:pPr>
            <a:r>
              <a:rPr lang="fr-CA" dirty="0">
                <a:latin typeface="Calibri Light" panose="020F0302020204030204" pitchFamily="34" charset="0"/>
                <a:cs typeface="Calibri Light" panose="020F0302020204030204" pitchFamily="34" charset="0"/>
              </a:rPr>
              <a:t>Les transformations continuelles de l’économie.</a:t>
            </a:r>
          </a:p>
        </p:txBody>
      </p:sp>
    </p:spTree>
    <p:extLst>
      <p:ext uri="{BB962C8B-B14F-4D97-AF65-F5344CB8AC3E}">
        <p14:creationId xmlns:p14="http://schemas.microsoft.com/office/powerpoint/2010/main" val="10673418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La recherche d’emploi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26</a:t>
            </a:fld>
            <a:endParaRPr lang="fr-CA" dirty="0"/>
          </a:p>
        </p:txBody>
      </p:sp>
      <p:sp>
        <p:nvSpPr>
          <p:cNvPr id="6" name="Espace réservé du contenu 5"/>
          <p:cNvSpPr>
            <a:spLocks noGrp="1"/>
          </p:cNvSpPr>
          <p:nvPr>
            <p:ph sz="quarter" idx="12"/>
          </p:nvPr>
        </p:nvSpPr>
        <p:spPr/>
        <p:txBody>
          <a:bodyPr/>
          <a:lstStyle/>
          <a:p>
            <a:r>
              <a:rPr lang="fr-FR" b="1" dirty="0"/>
              <a:t>Les politiques publiques et la recherche d’emploi</a:t>
            </a:r>
          </a:p>
          <a:p>
            <a:pPr lvl="1">
              <a:buFont typeface="Arial"/>
              <a:buChar char="•"/>
            </a:pPr>
            <a:r>
              <a:rPr lang="fr-FR" dirty="0">
                <a:latin typeface="Calibri Light" panose="020F0302020204030204" pitchFamily="34" charset="0"/>
                <a:cs typeface="Calibri Light" panose="020F0302020204030204" pitchFamily="34" charset="0"/>
              </a:rPr>
              <a:t>Il est possible de limiter l’ampleur du chômage frictionnel en accélérant la circulation de l’information relative aux postes offerts et à la disponibilité des travailleurs.</a:t>
            </a:r>
          </a:p>
          <a:p>
            <a:pPr lvl="1">
              <a:buFont typeface="Arial"/>
              <a:buChar char="•"/>
            </a:pPr>
            <a:r>
              <a:rPr lang="fr-FR" dirty="0">
                <a:latin typeface="Calibri Light" panose="020F0302020204030204" pitchFamily="34" charset="0"/>
                <a:cs typeface="Calibri Light" panose="020F0302020204030204" pitchFamily="34" charset="0"/>
              </a:rPr>
              <a:t>Voici deux façons de faciliter la recherche d’emploi :</a:t>
            </a:r>
          </a:p>
          <a:p>
            <a:pPr lvl="2">
              <a:buFont typeface="Arial"/>
              <a:buChar char="•"/>
            </a:pPr>
            <a:r>
              <a:rPr lang="fr-FR" dirty="0">
                <a:latin typeface="Calibri Light" panose="020F0302020204030204" pitchFamily="34" charset="0"/>
                <a:cs typeface="Calibri Light" panose="020F0302020204030204" pitchFamily="34" charset="0"/>
              </a:rPr>
              <a:t>L’utilisation d’Internet.</a:t>
            </a:r>
          </a:p>
          <a:p>
            <a:pPr lvl="2">
              <a:buFont typeface="Arial"/>
              <a:buChar char="•"/>
            </a:pPr>
            <a:r>
              <a:rPr lang="fr-FR" dirty="0">
                <a:latin typeface="Calibri Light" panose="020F0302020204030204" pitchFamily="34" charset="0"/>
                <a:cs typeface="Calibri Light" panose="020F0302020204030204" pitchFamily="34" charset="0"/>
              </a:rPr>
              <a:t>Des mesures gouvernementales.</a:t>
            </a:r>
          </a:p>
        </p:txBody>
      </p:sp>
    </p:spTree>
    <p:extLst>
      <p:ext uri="{BB962C8B-B14F-4D97-AF65-F5344CB8AC3E}">
        <p14:creationId xmlns:p14="http://schemas.microsoft.com/office/powerpoint/2010/main" val="32312276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La recherche d’emploi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27</a:t>
            </a:fld>
            <a:endParaRPr lang="fr-CA" dirty="0"/>
          </a:p>
        </p:txBody>
      </p:sp>
      <p:sp>
        <p:nvSpPr>
          <p:cNvPr id="6" name="Espace réservé du contenu 5"/>
          <p:cNvSpPr>
            <a:spLocks noGrp="1"/>
          </p:cNvSpPr>
          <p:nvPr>
            <p:ph sz="quarter" idx="12"/>
          </p:nvPr>
        </p:nvSpPr>
        <p:spPr/>
        <p:txBody>
          <a:bodyPr/>
          <a:lstStyle/>
          <a:p>
            <a:r>
              <a:rPr lang="fr-FR" b="1" dirty="0"/>
              <a:t>L’assurance emploi</a:t>
            </a:r>
          </a:p>
          <a:p>
            <a:pPr lvl="1">
              <a:buFont typeface="Arial"/>
              <a:buChar char="•"/>
            </a:pPr>
            <a:r>
              <a:rPr lang="fr-FR" b="1" dirty="0"/>
              <a:t>Assurance emploi </a:t>
            </a:r>
            <a:r>
              <a:rPr lang="fr-FR" dirty="0"/>
              <a:t>: </a:t>
            </a:r>
            <a:r>
              <a:rPr lang="fr-FR" dirty="0">
                <a:latin typeface="Calibri Light" panose="020F0302020204030204" pitchFamily="34" charset="0"/>
                <a:cs typeface="Calibri Light" panose="020F0302020204030204" pitchFamily="34" charset="0"/>
              </a:rPr>
              <a:t>Programme gouvernemental qui permet aux travailleurs de bénéficier d’une indemnité pendant un certain temps après la perte de leur emploi.</a:t>
            </a:r>
          </a:p>
          <a:p>
            <a:pPr lvl="1">
              <a:buFont typeface="Arial"/>
              <a:buChar char="•"/>
            </a:pPr>
            <a:r>
              <a:rPr lang="fr-FR" dirty="0">
                <a:latin typeface="Calibri Light" panose="020F0302020204030204" pitchFamily="34" charset="0"/>
                <a:cs typeface="Calibri Light" panose="020F0302020204030204" pitchFamily="34" charset="0"/>
              </a:rPr>
              <a:t>En 2011-12, les dépenses de ce programme se sont élevées à près de 18 milliards de dollars.</a:t>
            </a:r>
          </a:p>
          <a:p>
            <a:pPr lvl="1">
              <a:buFont typeface="Arial"/>
              <a:buChar char="•"/>
            </a:pPr>
            <a:r>
              <a:rPr lang="fr-FR" dirty="0">
                <a:latin typeface="Calibri Light" panose="020F0302020204030204" pitchFamily="34" charset="0"/>
                <a:cs typeface="Calibri Light" panose="020F0302020204030204" pitchFamily="34" charset="0"/>
              </a:rPr>
              <a:t>Selon certains économistes, ce programme cause une augmentation du taux de chômage en suscitant une hausse du chômage frictionnel.</a:t>
            </a:r>
          </a:p>
        </p:txBody>
      </p:sp>
    </p:spTree>
    <p:extLst>
      <p:ext uri="{BB962C8B-B14F-4D97-AF65-F5344CB8AC3E}">
        <p14:creationId xmlns:p14="http://schemas.microsoft.com/office/powerpoint/2010/main" val="32203004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Les lois sur le salaire minimum</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28</a:t>
            </a:fld>
            <a:endParaRPr lang="fr-CA" dirty="0"/>
          </a:p>
        </p:txBody>
      </p:sp>
      <p:sp>
        <p:nvSpPr>
          <p:cNvPr id="6" name="Espace réservé du contenu 5"/>
          <p:cNvSpPr>
            <a:spLocks noGrp="1"/>
          </p:cNvSpPr>
          <p:nvPr>
            <p:ph sz="quarter" idx="12"/>
          </p:nvPr>
        </p:nvSpPr>
        <p:spPr/>
        <p:txBody>
          <a:bodyPr/>
          <a:lstStyle/>
          <a:p>
            <a:pPr lvl="1">
              <a:buFont typeface="Arial"/>
              <a:buChar char="•"/>
            </a:pPr>
            <a:r>
              <a:rPr lang="fr-FR" dirty="0">
                <a:latin typeface="Calibri Light" panose="020F0302020204030204" pitchFamily="34" charset="0"/>
                <a:cs typeface="Calibri Light" panose="020F0302020204030204" pitchFamily="34" charset="0"/>
              </a:rPr>
              <a:t>Le chômage structurel découle du manque de postes disponibles par rapport au nombre de candidats.</a:t>
            </a:r>
          </a:p>
          <a:p>
            <a:pPr lvl="1">
              <a:buFont typeface="Arial"/>
              <a:buChar char="•"/>
            </a:pPr>
            <a:r>
              <a:rPr lang="fr-FR" dirty="0">
                <a:latin typeface="Calibri Light" panose="020F0302020204030204" pitchFamily="34" charset="0"/>
                <a:cs typeface="Calibri Light" panose="020F0302020204030204" pitchFamily="34" charset="0"/>
              </a:rPr>
              <a:t>Pour l’expliquer, il faut d’abord comprendre les effets </a:t>
            </a:r>
            <a:br>
              <a:rPr lang="fr-FR" dirty="0">
                <a:latin typeface="Calibri Light" panose="020F0302020204030204" pitchFamily="34" charset="0"/>
                <a:cs typeface="Calibri Light" panose="020F0302020204030204" pitchFamily="34" charset="0"/>
              </a:rPr>
            </a:br>
            <a:r>
              <a:rPr lang="fr-FR" dirty="0">
                <a:latin typeface="Calibri Light" panose="020F0302020204030204" pitchFamily="34" charset="0"/>
                <a:cs typeface="Calibri Light" panose="020F0302020204030204" pitchFamily="34" charset="0"/>
              </a:rPr>
              <a:t>des lois sur le salaire minimum.</a:t>
            </a:r>
          </a:p>
          <a:p>
            <a:pPr lvl="1">
              <a:buFont typeface="Arial"/>
              <a:buChar char="•"/>
            </a:pPr>
            <a:r>
              <a:rPr lang="fr-FR" dirty="0">
                <a:latin typeface="Calibri Light" panose="020F0302020204030204" pitchFamily="34" charset="0"/>
                <a:cs typeface="Calibri Light" panose="020F0302020204030204" pitchFamily="34" charset="0"/>
              </a:rPr>
              <a:t>Le salaire minimum suscite constamment des polémiques.</a:t>
            </a:r>
          </a:p>
          <a:p>
            <a:pPr lvl="1">
              <a:buFont typeface="Arial"/>
              <a:buChar char="•"/>
            </a:pPr>
            <a:r>
              <a:rPr lang="fr-FR" dirty="0">
                <a:latin typeface="Calibri Light" panose="020F0302020204030204" pitchFamily="34" charset="0"/>
                <a:cs typeface="Calibri Light" panose="020F0302020204030204" pitchFamily="34" charset="0"/>
              </a:rPr>
              <a:t>Le chômage structurel, qui est causé par le salaire minimum, est d’une nature différente du chômage frictionnel, qui est créé par le processus de recherche d’emploi.</a:t>
            </a:r>
            <a:endParaRPr lang="fr-CA" dirty="0">
              <a:latin typeface="Calibri Light" panose="020F0302020204030204" pitchFamily="34" charset="0"/>
              <a:cs typeface="Calibri Light" panose="020F0302020204030204" pitchFamily="34" charset="0"/>
            </a:endParaRPr>
          </a:p>
          <a:p>
            <a:pPr marL="457200" indent="-457200"/>
            <a:endParaRPr lang="fr-FR" sz="2500" dirty="0"/>
          </a:p>
        </p:txBody>
      </p:sp>
    </p:spTree>
    <p:extLst>
      <p:ext uri="{BB962C8B-B14F-4D97-AF65-F5344CB8AC3E}">
        <p14:creationId xmlns:p14="http://schemas.microsoft.com/office/powerpoint/2010/main" val="42504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sz="2600" dirty="0"/>
              <a:t>Figure 9.5 : Le chômage causé par </a:t>
            </a:r>
            <a:br>
              <a:rPr lang="fr-CA" sz="2600" dirty="0"/>
            </a:br>
            <a:r>
              <a:rPr lang="fr-CA" sz="2600" dirty="0"/>
              <a:t>un salaire supérieur au niveau d’équilibre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29</a:t>
            </a:fld>
            <a:endParaRPr lang="fr-CA" dirty="0"/>
          </a:p>
        </p:txBody>
      </p:sp>
      <p:pic>
        <p:nvPicPr>
          <p:cNvPr id="4" name="Image 3" descr="macro_figure9-5.jpg"/>
          <p:cNvPicPr>
            <a:picLocks noChangeAspect="1"/>
          </p:cNvPicPr>
          <p:nvPr/>
        </p:nvPicPr>
        <p:blipFill>
          <a:blip r:embed="rId2"/>
          <a:stretch>
            <a:fillRect/>
          </a:stretch>
        </p:blipFill>
        <p:spPr>
          <a:xfrm>
            <a:off x="1524000" y="1524000"/>
            <a:ext cx="6248400" cy="4579632"/>
          </a:xfrm>
          <a:prstGeom prst="rect">
            <a:avLst/>
          </a:prstGeom>
        </p:spPr>
      </p:pic>
    </p:spTree>
    <p:extLst>
      <p:ext uri="{BB962C8B-B14F-4D97-AF65-F5344CB8AC3E}">
        <p14:creationId xmlns:p14="http://schemas.microsoft.com/office/powerpoint/2010/main" val="8939033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p:txBody>
          <a:bodyPr/>
          <a:lstStyle/>
          <a:p>
            <a:r>
              <a:rPr lang="fr-CA" dirty="0"/>
              <a:t>Introduction</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3</a:t>
            </a:fld>
            <a:endParaRPr lang="fr-CA" dirty="0"/>
          </a:p>
        </p:txBody>
      </p:sp>
      <p:sp>
        <p:nvSpPr>
          <p:cNvPr id="7" name="Espace réservé du contenu 6"/>
          <p:cNvSpPr>
            <a:spLocks noGrp="1"/>
          </p:cNvSpPr>
          <p:nvPr>
            <p:ph sz="quarter" idx="12"/>
          </p:nvPr>
        </p:nvSpPr>
        <p:spPr/>
        <p:txBody>
          <a:bodyPr/>
          <a:lstStyle/>
          <a:p>
            <a:pPr lvl="1">
              <a:buFont typeface="Arial"/>
              <a:buChar char="•"/>
            </a:pPr>
            <a:r>
              <a:rPr lang="fr-CA" dirty="0">
                <a:latin typeface="Calibri Light" panose="020F0302020204030204" pitchFamily="34" charset="0"/>
                <a:cs typeface="Calibri Light" panose="020F0302020204030204" pitchFamily="34" charset="0"/>
              </a:rPr>
              <a:t>Le problème du chômage se divise en deux catégories :</a:t>
            </a:r>
          </a:p>
          <a:p>
            <a:pPr lvl="2">
              <a:buFont typeface="Arial"/>
              <a:buChar char="•"/>
            </a:pPr>
            <a:r>
              <a:rPr lang="fr-CA" dirty="0">
                <a:latin typeface="Calibri Light" panose="020F0302020204030204" pitchFamily="34" charset="0"/>
                <a:cs typeface="Calibri Light" panose="020F0302020204030204" pitchFamily="34" charset="0"/>
              </a:rPr>
              <a:t>Le problème de long terme.</a:t>
            </a:r>
          </a:p>
          <a:p>
            <a:pPr lvl="2">
              <a:buFont typeface="Arial"/>
              <a:buChar char="•"/>
            </a:pPr>
            <a:r>
              <a:rPr lang="fr-CA" dirty="0">
                <a:latin typeface="Calibri Light" panose="020F0302020204030204" pitchFamily="34" charset="0"/>
                <a:cs typeface="Calibri Light" panose="020F0302020204030204" pitchFamily="34" charset="0"/>
              </a:rPr>
              <a:t>Le problème de court terme.</a:t>
            </a:r>
          </a:p>
          <a:p>
            <a:pPr lvl="1">
              <a:buFont typeface="Arial"/>
              <a:buChar char="•"/>
            </a:pPr>
            <a:r>
              <a:rPr lang="fr-CA" dirty="0">
                <a:latin typeface="Calibri Light" panose="020F0302020204030204" pitchFamily="34" charset="0"/>
                <a:cs typeface="Calibri Light" panose="020F0302020204030204" pitchFamily="34" charset="0"/>
              </a:rPr>
              <a:t>Le taux de chômage naturel est le taux de chômage normal pour une économie (aussi connu comme le taux de chômage moyen à long terme).</a:t>
            </a:r>
          </a:p>
          <a:p>
            <a:pPr lvl="1">
              <a:buFont typeface="Arial"/>
              <a:buChar char="•"/>
            </a:pPr>
            <a:r>
              <a:rPr lang="fr-CA" dirty="0">
                <a:latin typeface="Calibri Light" panose="020F0302020204030204" pitchFamily="34" charset="0"/>
                <a:cs typeface="Calibri Light" panose="020F0302020204030204" pitchFamily="34" charset="0"/>
              </a:rPr>
              <a:t>Le chômage cyclique (ou conjoncturel) correspond      aux fluctuations du chômage autour du taux de chômage naturel, résultant des fluctuations de l’activité économique.</a:t>
            </a:r>
          </a:p>
        </p:txBody>
      </p:sp>
      <p:sp>
        <p:nvSpPr>
          <p:cNvPr id="5" name="Espace réservé du texte 4"/>
          <p:cNvSpPr>
            <a:spLocks noGrp="1"/>
          </p:cNvSpPr>
          <p:nvPr>
            <p:ph type="body" sz="quarter" idx="13"/>
          </p:nvPr>
        </p:nvSpPr>
        <p:spPr/>
        <p:txBody>
          <a:bodyPr/>
          <a:lstStyle/>
          <a:p>
            <a:r>
              <a:rPr lang="fr-CA" dirty="0"/>
              <a:t>9</a:t>
            </a:r>
          </a:p>
        </p:txBody>
      </p:sp>
    </p:spTree>
    <p:extLst>
      <p:ext uri="{BB962C8B-B14F-4D97-AF65-F5344CB8AC3E}">
        <p14:creationId xmlns:p14="http://schemas.microsoft.com/office/powerpoint/2010/main" val="8201958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Les syndicats </a:t>
            </a:r>
            <a:br>
              <a:rPr lang="fr-CA" dirty="0"/>
            </a:br>
            <a:r>
              <a:rPr lang="fr-CA" dirty="0"/>
              <a:t>et les négociations collectives</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30</a:t>
            </a:fld>
            <a:endParaRPr lang="fr-CA" dirty="0"/>
          </a:p>
        </p:txBody>
      </p:sp>
      <p:sp>
        <p:nvSpPr>
          <p:cNvPr id="6" name="Espace réservé du contenu 5"/>
          <p:cNvSpPr>
            <a:spLocks noGrp="1"/>
          </p:cNvSpPr>
          <p:nvPr>
            <p:ph sz="quarter" idx="12"/>
          </p:nvPr>
        </p:nvSpPr>
        <p:spPr/>
        <p:txBody>
          <a:bodyPr/>
          <a:lstStyle/>
          <a:p>
            <a:pPr lvl="1">
              <a:buFont typeface="Arial"/>
              <a:buChar char="•"/>
            </a:pPr>
            <a:r>
              <a:rPr lang="fr-FR" b="1" dirty="0"/>
              <a:t>Syndicat</a:t>
            </a:r>
            <a:r>
              <a:rPr lang="fr-FR" dirty="0"/>
              <a:t> : </a:t>
            </a:r>
            <a:r>
              <a:rPr lang="fr-FR" dirty="0">
                <a:latin typeface="Calibri Light" panose="020F0302020204030204" pitchFamily="34" charset="0"/>
                <a:cs typeface="Calibri Light" panose="020F0302020204030204" pitchFamily="34" charset="0"/>
              </a:rPr>
              <a:t>Organisation qui négocie avec l’employeur </a:t>
            </a:r>
            <a:br>
              <a:rPr lang="fr-FR" dirty="0">
                <a:latin typeface="Calibri Light" panose="020F0302020204030204" pitchFamily="34" charset="0"/>
                <a:cs typeface="Calibri Light" panose="020F0302020204030204" pitchFamily="34" charset="0"/>
              </a:rPr>
            </a:br>
            <a:r>
              <a:rPr lang="fr-FR" dirty="0">
                <a:latin typeface="Calibri Light" panose="020F0302020204030204" pitchFamily="34" charset="0"/>
                <a:cs typeface="Calibri Light" panose="020F0302020204030204" pitchFamily="34" charset="0"/>
              </a:rPr>
              <a:t>les salaires et les conditions de travail des employés.</a:t>
            </a:r>
          </a:p>
          <a:p>
            <a:pPr lvl="1">
              <a:buFont typeface="Arial"/>
              <a:buChar char="•"/>
            </a:pPr>
            <a:r>
              <a:rPr lang="fr-FR" dirty="0">
                <a:latin typeface="Calibri Light" panose="020F0302020204030204" pitchFamily="34" charset="0"/>
                <a:cs typeface="Calibri Light" panose="020F0302020204030204" pitchFamily="34" charset="0"/>
              </a:rPr>
              <a:t>En 2012, 31,5 % des travailleurs canadiens étaient syndiqués.</a:t>
            </a:r>
          </a:p>
          <a:p>
            <a:pPr lvl="1">
              <a:buFont typeface="Arial"/>
              <a:buChar char="•"/>
            </a:pPr>
            <a:r>
              <a:rPr lang="fr-FR" dirty="0">
                <a:latin typeface="Calibri Light" panose="020F0302020204030204" pitchFamily="34" charset="0"/>
                <a:cs typeface="Calibri Light" panose="020F0302020204030204" pitchFamily="34" charset="0"/>
              </a:rPr>
              <a:t>Au Québec, 39,9 % de la population active est syndiquée, contre 23,5 % en Alberta.</a:t>
            </a:r>
          </a:p>
          <a:p>
            <a:pPr lvl="1">
              <a:buFont typeface="Arial"/>
              <a:buChar char="•"/>
            </a:pPr>
            <a:r>
              <a:rPr lang="fr-FR" dirty="0">
                <a:latin typeface="Calibri Light" panose="020F0302020204030204" pitchFamily="34" charset="0"/>
                <a:cs typeface="Calibri Light" panose="020F0302020204030204" pitchFamily="34" charset="0"/>
              </a:rPr>
              <a:t>Dans le secteur public canadien, 71 % des travailleurs sont syndiqués, contre 16 % dans le secteur privé. </a:t>
            </a:r>
          </a:p>
        </p:txBody>
      </p:sp>
    </p:spTree>
    <p:extLst>
      <p:ext uri="{BB962C8B-B14F-4D97-AF65-F5344CB8AC3E}">
        <p14:creationId xmlns:p14="http://schemas.microsoft.com/office/powerpoint/2010/main" val="15202914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Les syndicats </a:t>
            </a:r>
            <a:br>
              <a:rPr lang="fr-CA" dirty="0"/>
            </a:br>
            <a:r>
              <a:rPr lang="fr-CA" dirty="0"/>
              <a:t>et les négociations collectives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31</a:t>
            </a:fld>
            <a:endParaRPr lang="fr-CA" dirty="0"/>
          </a:p>
        </p:txBody>
      </p:sp>
      <p:sp>
        <p:nvSpPr>
          <p:cNvPr id="6" name="Espace réservé du contenu 5"/>
          <p:cNvSpPr>
            <a:spLocks noGrp="1"/>
          </p:cNvSpPr>
          <p:nvPr>
            <p:ph sz="quarter" idx="12"/>
          </p:nvPr>
        </p:nvSpPr>
        <p:spPr/>
        <p:txBody>
          <a:bodyPr/>
          <a:lstStyle/>
          <a:p>
            <a:r>
              <a:rPr lang="fr-FR" b="1" dirty="0"/>
              <a:t>L’analyse économique des syndicats </a:t>
            </a:r>
          </a:p>
          <a:p>
            <a:pPr lvl="1">
              <a:buFont typeface="Arial"/>
              <a:buChar char="•"/>
            </a:pPr>
            <a:r>
              <a:rPr lang="fr-FR" sz="2800" dirty="0">
                <a:latin typeface="Calibri Light" panose="020F0302020204030204" pitchFamily="34" charset="0"/>
                <a:cs typeface="Calibri Light" panose="020F0302020204030204" pitchFamily="34" charset="0"/>
              </a:rPr>
              <a:t>Un syndicat est un type de cartel et, à ce titre, il regroupe des vendeurs agissant de concert pour exercer un pouvoir de marché.</a:t>
            </a:r>
          </a:p>
          <a:p>
            <a:pPr lvl="1">
              <a:buFont typeface="Arial"/>
              <a:buChar char="•"/>
            </a:pPr>
            <a:r>
              <a:rPr lang="fr-FR" sz="2800" b="1" dirty="0"/>
              <a:t>Négociation collective </a:t>
            </a:r>
            <a:r>
              <a:rPr lang="fr-FR" sz="2800" dirty="0"/>
              <a:t>: </a:t>
            </a:r>
            <a:r>
              <a:rPr lang="fr-FR" sz="2800" dirty="0">
                <a:latin typeface="Calibri Light" panose="020F0302020204030204" pitchFamily="34" charset="0"/>
                <a:cs typeface="Calibri Light" panose="020F0302020204030204" pitchFamily="34" charset="0"/>
              </a:rPr>
              <a:t>Processus par lequel les syndicats et les employeurs s’entendent sur les salaires et les conditions de travail des employés.</a:t>
            </a:r>
          </a:p>
          <a:p>
            <a:pPr lvl="1">
              <a:buFont typeface="Arial"/>
              <a:buChar char="•"/>
            </a:pPr>
            <a:r>
              <a:rPr lang="fr-FR" sz="2800" b="1" dirty="0"/>
              <a:t>Grève</a:t>
            </a:r>
            <a:r>
              <a:rPr lang="fr-FR" sz="2800" dirty="0"/>
              <a:t> : </a:t>
            </a:r>
            <a:r>
              <a:rPr lang="fr-FR" sz="2800" dirty="0">
                <a:latin typeface="Calibri Light" panose="020F0302020204030204" pitchFamily="34" charset="0"/>
                <a:cs typeface="Calibri Light" panose="020F0302020204030204" pitchFamily="34" charset="0"/>
              </a:rPr>
              <a:t>Arrêt de travail imposé par un syndicat.</a:t>
            </a:r>
            <a:endParaRPr lang="fr-CA" sz="2800" dirty="0">
              <a:latin typeface="Calibri Light" panose="020F0302020204030204" pitchFamily="34" charset="0"/>
              <a:cs typeface="Calibri Light" panose="020F0302020204030204" pitchFamily="34" charset="0"/>
            </a:endParaRPr>
          </a:p>
          <a:p>
            <a:pPr marL="457200" indent="-457200"/>
            <a:endParaRPr lang="fr-FR" sz="2500" dirty="0"/>
          </a:p>
        </p:txBody>
      </p:sp>
    </p:spTree>
    <p:extLst>
      <p:ext uri="{BB962C8B-B14F-4D97-AF65-F5344CB8AC3E}">
        <p14:creationId xmlns:p14="http://schemas.microsoft.com/office/powerpoint/2010/main" val="3575053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Les syndicats </a:t>
            </a:r>
            <a:br>
              <a:rPr lang="fr-CA" dirty="0"/>
            </a:br>
            <a:r>
              <a:rPr lang="fr-CA" dirty="0"/>
              <a:t>et les négociations collectives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32</a:t>
            </a:fld>
            <a:endParaRPr lang="fr-CA" dirty="0"/>
          </a:p>
        </p:txBody>
      </p:sp>
      <p:sp>
        <p:nvSpPr>
          <p:cNvPr id="6" name="Espace réservé du contenu 5"/>
          <p:cNvSpPr>
            <a:spLocks noGrp="1"/>
          </p:cNvSpPr>
          <p:nvPr>
            <p:ph sz="quarter" idx="12"/>
          </p:nvPr>
        </p:nvSpPr>
        <p:spPr/>
        <p:txBody>
          <a:bodyPr/>
          <a:lstStyle/>
          <a:p>
            <a:r>
              <a:rPr lang="fr-FR" b="1" dirty="0"/>
              <a:t>L’analyse économique des syndicats (suite)</a:t>
            </a:r>
          </a:p>
          <a:p>
            <a:pPr lvl="1">
              <a:buFont typeface="Arial"/>
              <a:buChar char="•"/>
            </a:pPr>
            <a:r>
              <a:rPr lang="fr-FR" dirty="0">
                <a:latin typeface="Calibri Light" panose="020F0302020204030204" pitchFamily="34" charset="0"/>
                <a:cs typeface="Calibri Light" panose="020F0302020204030204" pitchFamily="34" charset="0"/>
              </a:rPr>
              <a:t>Lorsqu’un syndicat parvient à faire augmenter les salaires au-dessus de leur niveau d’équilibre, il fait augmenter la quantité de travail offerte et diminuer la quantité de travail demandée, provoquant ainsi du chômage.</a:t>
            </a:r>
          </a:p>
          <a:p>
            <a:pPr lvl="1">
              <a:buFont typeface="Arial"/>
              <a:buChar char="•"/>
            </a:pPr>
            <a:r>
              <a:rPr lang="fr-FR" dirty="0">
                <a:latin typeface="Calibri Light" panose="020F0302020204030204" pitchFamily="34" charset="0"/>
                <a:cs typeface="Calibri Light" panose="020F0302020204030204" pitchFamily="34" charset="0"/>
              </a:rPr>
              <a:t>La présence des syndicats fait en sorte que certains travailleurs gagnent, d’autres perdent.</a:t>
            </a:r>
            <a:endParaRPr lang="fr-CA"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37811025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Les syndicats </a:t>
            </a:r>
            <a:br>
              <a:rPr lang="fr-CA" dirty="0"/>
            </a:br>
            <a:r>
              <a:rPr lang="fr-CA" dirty="0"/>
              <a:t>et les négociations collectives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33</a:t>
            </a:fld>
            <a:endParaRPr lang="fr-CA" dirty="0"/>
          </a:p>
        </p:txBody>
      </p:sp>
      <p:sp>
        <p:nvSpPr>
          <p:cNvPr id="6" name="Espace réservé du contenu 5"/>
          <p:cNvSpPr>
            <a:spLocks noGrp="1"/>
          </p:cNvSpPr>
          <p:nvPr>
            <p:ph sz="quarter" idx="12"/>
          </p:nvPr>
        </p:nvSpPr>
        <p:spPr>
          <a:xfrm>
            <a:off x="152400" y="1524000"/>
            <a:ext cx="8610780" cy="4449775"/>
          </a:xfrm>
        </p:spPr>
        <p:txBody>
          <a:bodyPr/>
          <a:lstStyle/>
          <a:p>
            <a:r>
              <a:rPr lang="fr-FR" b="1" dirty="0"/>
              <a:t>L’analyse économique des syndicats (suite)</a:t>
            </a:r>
          </a:p>
          <a:p>
            <a:pPr lvl="1">
              <a:buFont typeface="Arial"/>
              <a:buChar char="•"/>
            </a:pPr>
            <a:r>
              <a:rPr lang="fr-FR" dirty="0">
                <a:latin typeface="Calibri Light" panose="020F0302020204030204" pitchFamily="34" charset="0"/>
                <a:cs typeface="Calibri Light" panose="020F0302020204030204" pitchFamily="34" charset="0"/>
              </a:rPr>
              <a:t>Les travailleurs de l’intérieur (c’est-à-dire ceux qui sont membres d’un syndicat) profitent de salaires syndicaux plus élevés.</a:t>
            </a:r>
          </a:p>
          <a:p>
            <a:pPr lvl="1">
              <a:buFont typeface="Arial"/>
              <a:buChar char="•"/>
            </a:pPr>
            <a:r>
              <a:rPr lang="fr-FR" dirty="0">
                <a:latin typeface="Calibri Light" panose="020F0302020204030204" pitchFamily="34" charset="0"/>
                <a:cs typeface="Calibri Light" panose="020F0302020204030204" pitchFamily="34" charset="0"/>
              </a:rPr>
              <a:t>Les travailleurs extérieurs (les non-syndiqués) peuvent réagir de deux manières à la hausse des salaires        des travailleurs syndiqués :</a:t>
            </a:r>
          </a:p>
          <a:p>
            <a:pPr lvl="2">
              <a:buFont typeface="Arial"/>
              <a:buChar char="•"/>
            </a:pPr>
            <a:r>
              <a:rPr lang="fr-FR" dirty="0">
                <a:latin typeface="Calibri Light" panose="020F0302020204030204" pitchFamily="34" charset="0"/>
                <a:cs typeface="Calibri Light" panose="020F0302020204030204" pitchFamily="34" charset="0"/>
              </a:rPr>
              <a:t>Rester en chômage et attendre de trouver un poste syndiqué.</a:t>
            </a:r>
          </a:p>
          <a:p>
            <a:pPr lvl="2">
              <a:buFont typeface="Arial"/>
              <a:buChar char="•"/>
            </a:pPr>
            <a:r>
              <a:rPr lang="fr-FR" dirty="0">
                <a:latin typeface="Calibri Light" panose="020F0302020204030204" pitchFamily="34" charset="0"/>
                <a:cs typeface="Calibri Light" panose="020F0302020204030204" pitchFamily="34" charset="0"/>
              </a:rPr>
              <a:t>Se faire embaucher par des entreprises dans des secteurs non syndiqués.</a:t>
            </a:r>
          </a:p>
          <a:p>
            <a:pPr lvl="1">
              <a:buFont typeface="Arial"/>
              <a:buChar char="•"/>
            </a:pPr>
            <a:endParaRPr lang="fr-CA" dirty="0"/>
          </a:p>
          <a:p>
            <a:pPr marL="457200" indent="-457200"/>
            <a:endParaRPr lang="fr-FR" sz="2500" dirty="0"/>
          </a:p>
        </p:txBody>
      </p:sp>
    </p:spTree>
    <p:extLst>
      <p:ext uri="{BB962C8B-B14F-4D97-AF65-F5344CB8AC3E}">
        <p14:creationId xmlns:p14="http://schemas.microsoft.com/office/powerpoint/2010/main" val="225064200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La théorie </a:t>
            </a:r>
            <a:br>
              <a:rPr lang="fr-CA" dirty="0"/>
            </a:br>
            <a:r>
              <a:rPr lang="fr-CA" dirty="0"/>
              <a:t>des salaires d’efficience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34</a:t>
            </a:fld>
            <a:endParaRPr lang="fr-CA" dirty="0"/>
          </a:p>
        </p:txBody>
      </p:sp>
      <p:sp>
        <p:nvSpPr>
          <p:cNvPr id="6" name="Espace réservé du contenu 5"/>
          <p:cNvSpPr>
            <a:spLocks noGrp="1"/>
          </p:cNvSpPr>
          <p:nvPr>
            <p:ph sz="quarter" idx="12"/>
          </p:nvPr>
        </p:nvSpPr>
        <p:spPr/>
        <p:txBody>
          <a:bodyPr/>
          <a:lstStyle/>
          <a:p>
            <a:pPr lvl="1">
              <a:buFont typeface="Arial"/>
              <a:buChar char="•"/>
            </a:pPr>
            <a:r>
              <a:rPr lang="fr-FR" b="1" dirty="0"/>
              <a:t>Salaires d’efficience </a:t>
            </a:r>
            <a:r>
              <a:rPr lang="fr-FR" dirty="0"/>
              <a:t>: </a:t>
            </a:r>
            <a:r>
              <a:rPr lang="fr-FR" dirty="0">
                <a:latin typeface="Calibri Light" panose="020F0302020204030204" pitchFamily="34" charset="0"/>
                <a:cs typeface="Calibri Light" panose="020F0302020204030204" pitchFamily="34" charset="0"/>
              </a:rPr>
              <a:t>Salaires supérieurs aux salaires d’équilibre, volontairement payés par les entreprises,  afin d’améliorer la productivité des travailleurs.</a:t>
            </a:r>
          </a:p>
          <a:p>
            <a:pPr lvl="1">
              <a:buFont typeface="Arial"/>
              <a:buChar char="•"/>
            </a:pPr>
            <a:r>
              <a:rPr lang="fr-FR" dirty="0">
                <a:latin typeface="Calibri Light" panose="020F0302020204030204" pitchFamily="34" charset="0"/>
                <a:cs typeface="Calibri Light" panose="020F0302020204030204" pitchFamily="34" charset="0"/>
              </a:rPr>
              <a:t>Le chômage créé par les salaires d’efficience est de même nature que celui qui résulte des lois sur le salaire minimum et des syndicats.</a:t>
            </a:r>
            <a:endParaRPr lang="fr-CA"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1468440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La théorie </a:t>
            </a:r>
            <a:br>
              <a:rPr lang="fr-CA" dirty="0"/>
            </a:br>
            <a:r>
              <a:rPr lang="fr-CA" dirty="0"/>
              <a:t>des salaires d’efficience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35</a:t>
            </a:fld>
            <a:endParaRPr lang="fr-CA" dirty="0"/>
          </a:p>
        </p:txBody>
      </p:sp>
      <p:sp>
        <p:nvSpPr>
          <p:cNvPr id="6" name="Espace réservé du contenu 5"/>
          <p:cNvSpPr>
            <a:spLocks noGrp="1"/>
          </p:cNvSpPr>
          <p:nvPr>
            <p:ph sz="quarter" idx="12"/>
          </p:nvPr>
        </p:nvSpPr>
        <p:spPr/>
        <p:txBody>
          <a:bodyPr/>
          <a:lstStyle/>
          <a:p>
            <a:pPr lvl="1">
              <a:buFont typeface="Arial"/>
              <a:buChar char="•"/>
            </a:pPr>
            <a:r>
              <a:rPr lang="fr-FR" dirty="0">
                <a:latin typeface="Calibri Light" panose="020F0302020204030204" pitchFamily="34" charset="0"/>
                <a:cs typeface="Calibri Light" panose="020F0302020204030204" pitchFamily="34" charset="0"/>
              </a:rPr>
              <a:t>Examinons quatre variantes de la théorie des salaires d’efficience, chacune apportant une explication </a:t>
            </a:r>
            <a:br>
              <a:rPr lang="fr-FR" dirty="0">
                <a:latin typeface="Calibri Light" panose="020F0302020204030204" pitchFamily="34" charset="0"/>
                <a:cs typeface="Calibri Light" panose="020F0302020204030204" pitchFamily="34" charset="0"/>
              </a:rPr>
            </a:br>
            <a:r>
              <a:rPr lang="fr-FR" dirty="0">
                <a:latin typeface="Calibri Light" panose="020F0302020204030204" pitchFamily="34" charset="0"/>
                <a:cs typeface="Calibri Light" panose="020F0302020204030204" pitchFamily="34" charset="0"/>
              </a:rPr>
              <a:t>différente pour justifier le choix des entreprises </a:t>
            </a:r>
            <a:br>
              <a:rPr lang="fr-FR" dirty="0">
                <a:latin typeface="Calibri Light" panose="020F0302020204030204" pitchFamily="34" charset="0"/>
                <a:cs typeface="Calibri Light" panose="020F0302020204030204" pitchFamily="34" charset="0"/>
              </a:rPr>
            </a:br>
            <a:r>
              <a:rPr lang="fr-FR" dirty="0">
                <a:latin typeface="Calibri Light" panose="020F0302020204030204" pitchFamily="34" charset="0"/>
                <a:cs typeface="Calibri Light" panose="020F0302020204030204" pitchFamily="34" charset="0"/>
              </a:rPr>
              <a:t>de payer des salaires élevés :</a:t>
            </a:r>
          </a:p>
          <a:p>
            <a:pPr lvl="2">
              <a:buFont typeface="Arial"/>
              <a:buChar char="•"/>
            </a:pPr>
            <a:r>
              <a:rPr lang="fr-FR" dirty="0">
                <a:latin typeface="Calibri Light" panose="020F0302020204030204" pitchFamily="34" charset="0"/>
                <a:cs typeface="Calibri Light" panose="020F0302020204030204" pitchFamily="34" charset="0"/>
              </a:rPr>
              <a:t>La santé des travailleurs.</a:t>
            </a:r>
          </a:p>
          <a:p>
            <a:pPr lvl="2">
              <a:buFont typeface="Arial"/>
              <a:buChar char="•"/>
            </a:pPr>
            <a:r>
              <a:rPr lang="fr-FR" dirty="0">
                <a:latin typeface="Calibri Light" panose="020F0302020204030204" pitchFamily="34" charset="0"/>
                <a:cs typeface="Calibri Light" panose="020F0302020204030204" pitchFamily="34" charset="0"/>
              </a:rPr>
              <a:t>Le roulement du personnel.</a:t>
            </a:r>
          </a:p>
          <a:p>
            <a:pPr lvl="2">
              <a:buFont typeface="Arial"/>
              <a:buChar char="•"/>
            </a:pPr>
            <a:r>
              <a:rPr lang="fr-FR" dirty="0">
                <a:latin typeface="Calibri Light" panose="020F0302020204030204" pitchFamily="34" charset="0"/>
                <a:cs typeface="Calibri Light" panose="020F0302020204030204" pitchFamily="34" charset="0"/>
              </a:rPr>
              <a:t>La qualité des travailleurs.</a:t>
            </a:r>
          </a:p>
          <a:p>
            <a:pPr lvl="2">
              <a:buFont typeface="Arial"/>
              <a:buChar char="•"/>
            </a:pPr>
            <a:r>
              <a:rPr lang="fr-FR" dirty="0">
                <a:latin typeface="Calibri Light" panose="020F0302020204030204" pitchFamily="34" charset="0"/>
                <a:cs typeface="Calibri Light" panose="020F0302020204030204" pitchFamily="34" charset="0"/>
              </a:rPr>
              <a:t>L’effort des travailleurs.</a:t>
            </a:r>
            <a:endParaRPr lang="fr-CA" dirty="0">
              <a:latin typeface="Calibri Light" panose="020F0302020204030204" pitchFamily="34" charset="0"/>
              <a:cs typeface="Calibri Light" panose="020F0302020204030204" pitchFamily="34" charset="0"/>
            </a:endParaRPr>
          </a:p>
          <a:p>
            <a:pPr marL="457200" indent="-457200"/>
            <a:endParaRPr lang="fr-FR" sz="2500" dirty="0"/>
          </a:p>
          <a:p>
            <a:pPr lvl="1" indent="0">
              <a:buNone/>
            </a:pPr>
            <a:endParaRPr lang="fr-FR" dirty="0"/>
          </a:p>
        </p:txBody>
      </p:sp>
    </p:spTree>
    <p:extLst>
      <p:ext uri="{BB962C8B-B14F-4D97-AF65-F5344CB8AC3E}">
        <p14:creationId xmlns:p14="http://schemas.microsoft.com/office/powerpoint/2010/main" val="38756480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Conclusion</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36</a:t>
            </a:fld>
            <a:endParaRPr lang="fr-CA" dirty="0"/>
          </a:p>
        </p:txBody>
      </p:sp>
      <p:sp>
        <p:nvSpPr>
          <p:cNvPr id="6" name="Espace réservé du contenu 5"/>
          <p:cNvSpPr>
            <a:spLocks noGrp="1"/>
          </p:cNvSpPr>
          <p:nvPr>
            <p:ph sz="quarter" idx="12"/>
          </p:nvPr>
        </p:nvSpPr>
        <p:spPr/>
        <p:txBody>
          <a:bodyPr/>
          <a:lstStyle/>
          <a:p>
            <a:pPr lvl="1">
              <a:buFont typeface="Arial"/>
              <a:buChar char="•"/>
            </a:pPr>
            <a:r>
              <a:rPr lang="fr-FR" dirty="0">
                <a:latin typeface="Calibri Light" panose="020F0302020204030204" pitchFamily="34" charset="0"/>
                <a:cs typeface="Calibri Light" panose="020F0302020204030204" pitchFamily="34" charset="0"/>
              </a:rPr>
              <a:t>Même si le chômage sévit dans toutes les économies, son taux naturel n’est pas fixe.</a:t>
            </a:r>
          </a:p>
          <a:p>
            <a:pPr lvl="1">
              <a:buFont typeface="Arial"/>
              <a:buChar char="•"/>
            </a:pPr>
            <a:r>
              <a:rPr lang="fr-FR" dirty="0">
                <a:latin typeface="Calibri Light" panose="020F0302020204030204" pitchFamily="34" charset="0"/>
                <a:cs typeface="Calibri Light" panose="020F0302020204030204" pitchFamily="34" charset="0"/>
              </a:rPr>
              <a:t>Certains événements et certaines politiques gouvernementales ont des effets sur le taux de  chômage naturel.</a:t>
            </a:r>
          </a:p>
        </p:txBody>
      </p:sp>
    </p:spTree>
    <p:extLst>
      <p:ext uri="{BB962C8B-B14F-4D97-AF65-F5344CB8AC3E}">
        <p14:creationId xmlns:p14="http://schemas.microsoft.com/office/powerpoint/2010/main" val="1013319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La définition du chômage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4</a:t>
            </a:fld>
            <a:endParaRPr lang="fr-CA" dirty="0"/>
          </a:p>
        </p:txBody>
      </p:sp>
      <p:sp>
        <p:nvSpPr>
          <p:cNvPr id="6" name="Espace réservé du contenu 5"/>
          <p:cNvSpPr>
            <a:spLocks noGrp="1"/>
          </p:cNvSpPr>
          <p:nvPr>
            <p:ph sz="quarter" idx="12"/>
          </p:nvPr>
        </p:nvSpPr>
        <p:spPr/>
        <p:txBody>
          <a:bodyPr/>
          <a:lstStyle/>
          <a:p>
            <a:r>
              <a:rPr lang="fr-CA" b="1" dirty="0"/>
              <a:t>La mesure du chômage</a:t>
            </a:r>
          </a:p>
          <a:p>
            <a:pPr lvl="1">
              <a:buFont typeface="Arial"/>
              <a:buChar char="•"/>
            </a:pPr>
            <a:r>
              <a:rPr lang="fr-CA" dirty="0">
                <a:latin typeface="Calibri Light" panose="020F0302020204030204" pitchFamily="34" charset="0"/>
                <a:cs typeface="Calibri Light" panose="020F0302020204030204" pitchFamily="34" charset="0"/>
              </a:rPr>
              <a:t>C’est Statistique Canada qui mesure le chômage.</a:t>
            </a:r>
          </a:p>
          <a:p>
            <a:pPr lvl="1">
              <a:buFont typeface="Arial"/>
              <a:buChar char="•"/>
            </a:pPr>
            <a:r>
              <a:rPr lang="fr-CA" dirty="0">
                <a:latin typeface="Calibri Light" panose="020F0302020204030204" pitchFamily="34" charset="0"/>
                <a:cs typeface="Calibri Light" panose="020F0302020204030204" pitchFamily="34" charset="0"/>
              </a:rPr>
              <a:t>Chaque mois, cet organisme publie des données statistiques sur différents sujets, dont les suivants :</a:t>
            </a:r>
          </a:p>
          <a:p>
            <a:pPr lvl="2">
              <a:buFont typeface="Arial"/>
              <a:buChar char="•"/>
            </a:pPr>
            <a:r>
              <a:rPr lang="fr-CA" dirty="0">
                <a:latin typeface="Calibri Light" panose="020F0302020204030204" pitchFamily="34" charset="0"/>
                <a:cs typeface="Calibri Light" panose="020F0302020204030204" pitchFamily="34" charset="0"/>
              </a:rPr>
              <a:t>Le chômage.</a:t>
            </a:r>
          </a:p>
          <a:p>
            <a:pPr lvl="2">
              <a:buFont typeface="Arial"/>
              <a:buChar char="•"/>
            </a:pPr>
            <a:r>
              <a:rPr lang="fr-CA" dirty="0">
                <a:latin typeface="Calibri Light" panose="020F0302020204030204" pitchFamily="34" charset="0"/>
                <a:cs typeface="Calibri Light" panose="020F0302020204030204" pitchFamily="34" charset="0"/>
              </a:rPr>
              <a:t>Les types d’emplois.</a:t>
            </a:r>
          </a:p>
          <a:p>
            <a:pPr lvl="2">
              <a:buFont typeface="Arial"/>
              <a:buChar char="•"/>
            </a:pPr>
            <a:r>
              <a:rPr lang="fr-CA" dirty="0">
                <a:latin typeface="Calibri Light" panose="020F0302020204030204" pitchFamily="34" charset="0"/>
                <a:cs typeface="Calibri Light" panose="020F0302020204030204" pitchFamily="34" charset="0"/>
              </a:rPr>
              <a:t>Les heures hebdomadaires travaillées en moyenne         par travailleur.</a:t>
            </a:r>
          </a:p>
          <a:p>
            <a:pPr lvl="2">
              <a:buFont typeface="Arial"/>
              <a:buChar char="•"/>
            </a:pPr>
            <a:r>
              <a:rPr lang="fr-CA" dirty="0">
                <a:latin typeface="Calibri Light" panose="020F0302020204030204" pitchFamily="34" charset="0"/>
                <a:cs typeface="Calibri Light" panose="020F0302020204030204" pitchFamily="34" charset="0"/>
              </a:rPr>
              <a:t>La durée des périodes de chômage.</a:t>
            </a:r>
          </a:p>
          <a:p>
            <a:pPr lvl="1">
              <a:buFont typeface="Arial"/>
              <a:buChar char="•"/>
            </a:pPr>
            <a:endParaRPr lang="fr-CA"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La définition du chômage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5</a:t>
            </a:fld>
            <a:endParaRPr lang="fr-CA" dirty="0"/>
          </a:p>
        </p:txBody>
      </p:sp>
      <p:sp>
        <p:nvSpPr>
          <p:cNvPr id="6" name="Espace réservé du contenu 5"/>
          <p:cNvSpPr>
            <a:spLocks noGrp="1"/>
          </p:cNvSpPr>
          <p:nvPr>
            <p:ph sz="quarter" idx="12"/>
          </p:nvPr>
        </p:nvSpPr>
        <p:spPr/>
        <p:txBody>
          <a:bodyPr/>
          <a:lstStyle/>
          <a:p>
            <a:r>
              <a:rPr lang="fr-CA" b="1" dirty="0"/>
              <a:t>Personnes occupées et chômeurs</a:t>
            </a:r>
          </a:p>
          <a:p>
            <a:pPr marL="457200" indent="-457200">
              <a:buFont typeface="Arial" panose="020B0604020202020204" pitchFamily="34" charset="0"/>
              <a:buChar char="•"/>
            </a:pPr>
            <a:r>
              <a:rPr lang="fr-CA" sz="2400" dirty="0">
                <a:latin typeface="Calibri Light" panose="020F0302020204030204" pitchFamily="34" charset="0"/>
                <a:cs typeface="Calibri Light" panose="020F0302020204030204" pitchFamily="34" charset="0"/>
              </a:rPr>
              <a:t>Pour Statistique Canada, le terme « chômeurs » désigne les personnes qui, pendant la semaine de référence (soit au moment où les statistiques sur la population active sont recueillies) étaient sans emploi, étaient prêtes à travailler et avait activement cherché un travail au cours des quatre semaines précédentes, avaient été mises à pied temporairement et espéraient être rappelées par leur employeur, ou avaient pris des arrangements définis en vue de se présenter à un nouvel emploi dans les quatre semaines suivantes.</a:t>
            </a:r>
          </a:p>
        </p:txBody>
      </p:sp>
    </p:spTree>
    <p:extLst>
      <p:ext uri="{BB962C8B-B14F-4D97-AF65-F5344CB8AC3E}">
        <p14:creationId xmlns:p14="http://schemas.microsoft.com/office/powerpoint/2010/main" val="12768564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La définition du chômage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6</a:t>
            </a:fld>
            <a:endParaRPr lang="fr-CA" dirty="0"/>
          </a:p>
        </p:txBody>
      </p:sp>
      <p:sp>
        <p:nvSpPr>
          <p:cNvPr id="6" name="Espace réservé du contenu 5"/>
          <p:cNvSpPr>
            <a:spLocks noGrp="1"/>
          </p:cNvSpPr>
          <p:nvPr>
            <p:ph sz="quarter" idx="12"/>
          </p:nvPr>
        </p:nvSpPr>
        <p:spPr/>
        <p:txBody>
          <a:bodyPr/>
          <a:lstStyle/>
          <a:p>
            <a:r>
              <a:rPr lang="fr-CA" b="1" dirty="0"/>
              <a:t>Personnes occupées et chômeurs (suite)</a:t>
            </a:r>
          </a:p>
          <a:p>
            <a:pPr marL="457200" indent="-457200">
              <a:buFont typeface="Arial" panose="020B0604020202020204" pitchFamily="34" charset="0"/>
              <a:buChar char="•"/>
            </a:pPr>
            <a:r>
              <a:rPr lang="fr-CA" sz="2000" dirty="0">
                <a:latin typeface="Calibri Light" panose="020F0302020204030204" pitchFamily="34" charset="0"/>
                <a:cs typeface="Calibri Light" panose="020F0302020204030204" pitchFamily="34" charset="0"/>
              </a:rPr>
              <a:t>Les « personnes employées » sont définies par Statistique Canada comme celles qui, pendant la semaine de référence, faisaient un travail quelconque dans le cadre d’un emploi ou dans une entreprise, c’est-à-dire tout </a:t>
            </a:r>
            <a:r>
              <a:rPr lang="fr-CA" sz="2000" b="1" dirty="0">
                <a:solidFill>
                  <a:srgbClr val="7030A0"/>
                </a:solidFill>
                <a:latin typeface="Calibri" panose="020F0502020204030204" pitchFamily="34" charset="0"/>
                <a:cs typeface="Calibri" panose="020F0502020204030204" pitchFamily="34" charset="0"/>
              </a:rPr>
              <a:t>travail rémunéré </a:t>
            </a:r>
            <a:r>
              <a:rPr lang="fr-CA" sz="2000" dirty="0">
                <a:latin typeface="Calibri Light" panose="020F0302020204030204" pitchFamily="34" charset="0"/>
                <a:cs typeface="Calibri Light" panose="020F0302020204030204" pitchFamily="34" charset="0"/>
              </a:rPr>
              <a:t>accompli pour un employeur ou à leur propre compte. </a:t>
            </a:r>
          </a:p>
          <a:p>
            <a:pPr marL="457200" indent="-457200">
              <a:buFont typeface="Arial" panose="020B0604020202020204" pitchFamily="34" charset="0"/>
              <a:buChar char="•"/>
            </a:pPr>
            <a:r>
              <a:rPr lang="fr-CA" sz="2000" dirty="0">
                <a:latin typeface="Calibri Light" panose="020F0302020204030204" pitchFamily="34" charset="0"/>
                <a:cs typeface="Calibri Light" panose="020F0302020204030204" pitchFamily="34" charset="0"/>
              </a:rPr>
              <a:t>Cela comprend aussi les personnes qui faisaient un « travail familial non rémunéré, qui est défini comme un travail non rémunéré qui contribue directement à l’exploitation d’une ferme, d’une entreprise ou d’un cabinet de professionnels appartenant à un membre apparenté du même ménage et exploité par celui-ci ». </a:t>
            </a:r>
          </a:p>
          <a:p>
            <a:pPr marL="457200" indent="-457200">
              <a:buFont typeface="Arial" panose="020B0604020202020204" pitchFamily="34" charset="0"/>
              <a:buChar char="•"/>
            </a:pPr>
            <a:r>
              <a:rPr lang="fr-CA" sz="2000" dirty="0">
                <a:latin typeface="Calibri Light" panose="020F0302020204030204" pitchFamily="34" charset="0"/>
                <a:cs typeface="Calibri Light" panose="020F0302020204030204" pitchFamily="34" charset="0"/>
              </a:rPr>
              <a:t>Les personnes employées occupent un emploi, dont il peut arriver qu’elles s’absentent à cause d’une maladie ou d’une incapacité, en cas de grève, d’intempéries, pour des vacances, etc.</a:t>
            </a:r>
          </a:p>
        </p:txBody>
      </p:sp>
    </p:spTree>
    <p:extLst>
      <p:ext uri="{BB962C8B-B14F-4D97-AF65-F5344CB8AC3E}">
        <p14:creationId xmlns:p14="http://schemas.microsoft.com/office/powerpoint/2010/main" val="3853963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La définition du chômage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7</a:t>
            </a:fld>
            <a:endParaRPr lang="fr-CA" dirty="0"/>
          </a:p>
        </p:txBody>
      </p:sp>
      <p:sp>
        <p:nvSpPr>
          <p:cNvPr id="6" name="Espace réservé du contenu 5"/>
          <p:cNvSpPr>
            <a:spLocks noGrp="1"/>
          </p:cNvSpPr>
          <p:nvPr>
            <p:ph sz="quarter" idx="12"/>
          </p:nvPr>
        </p:nvSpPr>
        <p:spPr/>
        <p:txBody>
          <a:bodyPr/>
          <a:lstStyle/>
          <a:p>
            <a:r>
              <a:rPr lang="fr-CA" b="1" dirty="0"/>
              <a:t>Personnes occupées et chômeurs (suite)</a:t>
            </a:r>
          </a:p>
          <a:p>
            <a:pPr marL="457200" indent="-457200">
              <a:buFont typeface="Arial" panose="020B0604020202020204" pitchFamily="34" charset="0"/>
              <a:buChar char="•"/>
            </a:pPr>
            <a:r>
              <a:rPr lang="fr-CA" sz="2000" dirty="0">
                <a:latin typeface="Calibri Light" panose="020F0302020204030204" pitchFamily="34" charset="0"/>
                <a:cs typeface="Calibri Light" panose="020F0302020204030204" pitchFamily="34" charset="0"/>
              </a:rPr>
              <a:t>Une troisième catégorie (les inactifs) comprend les personnes qui ne font pas partie de la population active et qui ne sont pas considérées comme employées ou sans emploi. </a:t>
            </a:r>
          </a:p>
          <a:p>
            <a:pPr marL="457200" indent="-457200">
              <a:buFont typeface="Arial" panose="020B0604020202020204" pitchFamily="34" charset="0"/>
              <a:buChar char="•"/>
            </a:pPr>
            <a:r>
              <a:rPr lang="fr-CA" sz="2000" dirty="0">
                <a:latin typeface="Calibri Light" panose="020F0302020204030204" pitchFamily="34" charset="0"/>
                <a:cs typeface="Calibri Light" panose="020F0302020204030204" pitchFamily="34" charset="0"/>
              </a:rPr>
              <a:t>Cela comprend les personnes qui ne sont pas en mesure de travailler ou qui ne sont pas disponibles pour travailler, ainsi que les personnes qui sont sans travail et qui n'ont ni cherché d'emploi ni s'attendent à travailler. </a:t>
            </a:r>
          </a:p>
          <a:p>
            <a:pPr marL="457200" indent="-457200">
              <a:buFont typeface="Arial" panose="020B0604020202020204" pitchFamily="34" charset="0"/>
              <a:buChar char="•"/>
            </a:pPr>
            <a:r>
              <a:rPr lang="fr-CA" sz="2000" dirty="0">
                <a:latin typeface="Calibri Light" panose="020F0302020204030204" pitchFamily="34" charset="0"/>
                <a:cs typeface="Calibri Light" panose="020F0302020204030204" pitchFamily="34" charset="0"/>
              </a:rPr>
              <a:t>Les étudiants à temps plein aux études ne sont pas considérés comme faisant partie de l'offre de main-d'œuvre )population active) et les retraités non plus, ces deux groupes sont des inactifs. </a:t>
            </a:r>
          </a:p>
        </p:txBody>
      </p:sp>
    </p:spTree>
    <p:extLst>
      <p:ext uri="{BB962C8B-B14F-4D97-AF65-F5344CB8AC3E}">
        <p14:creationId xmlns:p14="http://schemas.microsoft.com/office/powerpoint/2010/main" val="30043140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La définition du chômage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8</a:t>
            </a:fld>
            <a:endParaRPr lang="fr-CA" dirty="0"/>
          </a:p>
        </p:txBody>
      </p:sp>
      <p:sp>
        <p:nvSpPr>
          <p:cNvPr id="6" name="Espace réservé du contenu 5"/>
          <p:cNvSpPr>
            <a:spLocks noGrp="1"/>
          </p:cNvSpPr>
          <p:nvPr>
            <p:ph sz="quarter" idx="12"/>
          </p:nvPr>
        </p:nvSpPr>
        <p:spPr/>
        <p:txBody>
          <a:bodyPr/>
          <a:lstStyle/>
          <a:p>
            <a:r>
              <a:rPr lang="fr-CA" b="1" dirty="0"/>
              <a:t>La mesure du chômage (suite)</a:t>
            </a:r>
            <a:endParaRPr lang="fr-CA" dirty="0"/>
          </a:p>
          <a:p>
            <a:pPr lvl="1">
              <a:buFont typeface="Arial"/>
              <a:buChar char="•"/>
            </a:pPr>
            <a:r>
              <a:rPr lang="fr-CA" sz="2400" dirty="0">
                <a:latin typeface="Calibri Light" panose="020F0302020204030204" pitchFamily="34" charset="0"/>
                <a:cs typeface="Calibri Light" panose="020F0302020204030204" pitchFamily="34" charset="0"/>
              </a:rPr>
              <a:t>Les données du marché du travail proviennent de l’Enquête sur la population active (EPA). </a:t>
            </a:r>
          </a:p>
          <a:p>
            <a:pPr lvl="1">
              <a:buFont typeface="Arial"/>
              <a:buChar char="•"/>
            </a:pPr>
            <a:r>
              <a:rPr lang="fr-CA" sz="1800" dirty="0">
                <a:latin typeface="Calibri Light" panose="020F0302020204030204" pitchFamily="34" charset="0"/>
                <a:cs typeface="Calibri Light" panose="020F0302020204030204" pitchFamily="34" charset="0"/>
                <a:hlinkClick r:id="rId2"/>
              </a:rPr>
              <a:t>https://www23.statcan.gc.ca/imdb/p2SV_f.pl?Function=getSurvey&amp;SDDS=3701</a:t>
            </a:r>
            <a:r>
              <a:rPr lang="fr-CA" sz="1800" dirty="0">
                <a:latin typeface="Calibri Light" panose="020F0302020204030204" pitchFamily="34" charset="0"/>
                <a:cs typeface="Calibri Light" panose="020F0302020204030204" pitchFamily="34" charset="0"/>
              </a:rPr>
              <a:t> </a:t>
            </a:r>
          </a:p>
          <a:p>
            <a:pPr lvl="1">
              <a:buFont typeface="Arial"/>
              <a:buChar char="•"/>
            </a:pPr>
            <a:r>
              <a:rPr lang="fr-CA" sz="2400" dirty="0">
                <a:latin typeface="Calibri Light" panose="020F0302020204030204" pitchFamily="34" charset="0"/>
                <a:cs typeface="Calibri Light" panose="020F0302020204030204" pitchFamily="34" charset="0"/>
              </a:rPr>
              <a:t>D’après les réponses obtenues, Statistique Canada répartit les individus âgés de 15 ans et plus en trois catégories :</a:t>
            </a:r>
          </a:p>
          <a:p>
            <a:pPr lvl="2">
              <a:buFont typeface="Arial"/>
              <a:buChar char="•"/>
            </a:pPr>
            <a:r>
              <a:rPr lang="fr-CA" sz="2400" dirty="0">
                <a:latin typeface="Calibri Light" panose="020F0302020204030204" pitchFamily="34" charset="0"/>
                <a:cs typeface="Calibri Light" panose="020F0302020204030204" pitchFamily="34" charset="0"/>
              </a:rPr>
              <a:t>Occupés (ou en emploi).</a:t>
            </a:r>
          </a:p>
          <a:p>
            <a:pPr lvl="2">
              <a:buFont typeface="Arial"/>
              <a:buChar char="•"/>
            </a:pPr>
            <a:r>
              <a:rPr lang="fr-CA" sz="2400" dirty="0">
                <a:latin typeface="Calibri Light" panose="020F0302020204030204" pitchFamily="34" charset="0"/>
                <a:cs typeface="Calibri Light" panose="020F0302020204030204" pitchFamily="34" charset="0"/>
              </a:rPr>
              <a:t>En chômage.</a:t>
            </a:r>
          </a:p>
          <a:p>
            <a:pPr lvl="2">
              <a:buFont typeface="Arial"/>
              <a:buChar char="•"/>
            </a:pPr>
            <a:r>
              <a:rPr lang="fr-CA" sz="2400" dirty="0">
                <a:latin typeface="Calibri Light" panose="020F0302020204030204" pitchFamily="34" charset="0"/>
                <a:cs typeface="Calibri Light" panose="020F0302020204030204" pitchFamily="34" charset="0"/>
              </a:rPr>
              <a:t>Inactifs.</a:t>
            </a:r>
            <a:endParaRPr lang="fr-CA"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26789413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La définition du chômage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9</a:t>
            </a:fld>
            <a:endParaRPr lang="fr-CA" dirty="0"/>
          </a:p>
        </p:txBody>
      </p:sp>
      <p:sp>
        <p:nvSpPr>
          <p:cNvPr id="6" name="Espace réservé du contenu 5"/>
          <p:cNvSpPr>
            <a:spLocks noGrp="1"/>
          </p:cNvSpPr>
          <p:nvPr>
            <p:ph sz="quarter" idx="12"/>
          </p:nvPr>
        </p:nvSpPr>
        <p:spPr/>
        <p:txBody>
          <a:bodyPr/>
          <a:lstStyle/>
          <a:p>
            <a:r>
              <a:rPr lang="fr-CA" b="1" dirty="0"/>
              <a:t>Population cible</a:t>
            </a:r>
            <a:endParaRPr lang="fr-CA" dirty="0"/>
          </a:p>
          <a:p>
            <a:pPr lvl="1">
              <a:buFont typeface="Arial"/>
              <a:buChar char="•"/>
            </a:pPr>
            <a:r>
              <a:rPr lang="fr-CA" sz="2000" dirty="0">
                <a:latin typeface="Calibri Light" panose="020F0302020204030204" pitchFamily="34" charset="0"/>
                <a:cs typeface="Calibri Light" panose="020F0302020204030204" pitchFamily="34" charset="0"/>
              </a:rPr>
              <a:t>La population cible comprend la population canadienne civile non institutionnalisée de 15 ans et plus. </a:t>
            </a:r>
          </a:p>
          <a:p>
            <a:pPr lvl="1">
              <a:buFont typeface="Arial"/>
              <a:buChar char="•"/>
            </a:pPr>
            <a:r>
              <a:rPr lang="fr-CA" sz="2000" dirty="0">
                <a:latin typeface="Calibri Light" panose="020F0302020204030204" pitchFamily="34" charset="0"/>
                <a:cs typeface="Calibri Light" panose="020F0302020204030204" pitchFamily="34" charset="0"/>
              </a:rPr>
              <a:t>L'enquête est menée dans l'ensemble du pays, tant dans les provinces que dans les territoires. </a:t>
            </a:r>
          </a:p>
          <a:p>
            <a:pPr lvl="1">
              <a:buFont typeface="Arial"/>
              <a:buChar char="•"/>
            </a:pPr>
            <a:r>
              <a:rPr lang="fr-CA" sz="2000" dirty="0">
                <a:latin typeface="Calibri Light" panose="020F0302020204030204" pitchFamily="34" charset="0"/>
                <a:cs typeface="Calibri Light" panose="020F0302020204030204" pitchFamily="34" charset="0"/>
              </a:rPr>
              <a:t>Sont exclus du champ de l'enquête les personnes qui vivent sur les réserves et dans d'autres peuplements autochtones des provinces, les membres à temps plein des Forces armées canadiennes, les pensionnaires d'établissements institutionnels et les ménages situés dans des régions extrêmement éloignées où la densité de population est très faible. </a:t>
            </a:r>
          </a:p>
          <a:p>
            <a:pPr lvl="1">
              <a:buFont typeface="Arial"/>
              <a:buChar char="•"/>
            </a:pPr>
            <a:r>
              <a:rPr lang="fr-CA" sz="2000" dirty="0">
                <a:latin typeface="Calibri Light" panose="020F0302020204030204" pitchFamily="34" charset="0"/>
                <a:cs typeface="Calibri Light" panose="020F0302020204030204" pitchFamily="34" charset="0"/>
              </a:rPr>
              <a:t>Réunies, les personnes exclues de l'enquête représentent environ 2 % de la population de 15 ans et plus.</a:t>
            </a:r>
            <a:endParaRPr lang="fr-CA" sz="2400"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46004864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NUM" val="2"/>
</p:tagLst>
</file>

<file path=ppt/theme/theme1.xml><?xml version="1.0" encoding="utf-8"?>
<a:theme xmlns:a="http://schemas.openxmlformats.org/drawingml/2006/main" name="Conception personnalisée">
  <a:themeElements>
    <a:clrScheme name="Marketing">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5D87A1"/>
      </a:hlink>
      <a:folHlink>
        <a:srgbClr val="8EABB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10343</TotalTime>
  <Words>2059</Words>
  <Application>Microsoft Macintosh PowerPoint</Application>
  <PresentationFormat>On-screen Show (4:3)</PresentationFormat>
  <Paragraphs>187</Paragraphs>
  <Slides>36</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Arial</vt:lpstr>
      <vt:lpstr>Arial Unicode MS</vt:lpstr>
      <vt:lpstr>Formata-Medium</vt:lpstr>
      <vt:lpstr>Wingdings</vt:lpstr>
      <vt:lpstr>BlissMedium</vt:lpstr>
      <vt:lpstr>Calibri Light</vt:lpstr>
      <vt:lpstr>Calibri</vt:lpstr>
      <vt:lpstr>Conception personnalisée</vt:lpstr>
      <vt:lpstr>PowerPoint Presentation</vt:lpstr>
      <vt:lpstr>Partie 3: L’économie réelle  à long terme </vt:lpstr>
      <vt:lpstr>Introduction</vt:lpstr>
      <vt:lpstr>La définition du chômage</vt:lpstr>
      <vt:lpstr>La définition du chômage</vt:lpstr>
      <vt:lpstr>La définition du chômage</vt:lpstr>
      <vt:lpstr>La définition du chômage</vt:lpstr>
      <vt:lpstr>La définition du chômage (suite)</vt:lpstr>
      <vt:lpstr>La définition du chômage (suite)</vt:lpstr>
      <vt:lpstr>La définition du chômage (suite)</vt:lpstr>
      <vt:lpstr>La définition du chômage (suite)</vt:lpstr>
      <vt:lpstr>La définition du chômage (suite)</vt:lpstr>
      <vt:lpstr>Figure 9.1 : La répartition  de la population en mai 2013</vt:lpstr>
      <vt:lpstr>Tableau 9.1 : Les statistiques sur l’emploi selon les diverses catégories de travailleurs</vt:lpstr>
      <vt:lpstr>Figure 9.2 : Les taux de chômage nationaux et régionaux, 1966-2011</vt:lpstr>
      <vt:lpstr>Figure 9.3 : Le taux d’activité des hommes et des femmes au Canada depuis 1951</vt:lpstr>
      <vt:lpstr>Taux de chômage en images</vt:lpstr>
      <vt:lpstr>La définition du chômage (suite)</vt:lpstr>
      <vt:lpstr>Tableau 9.2 : Les mesures diverses       de sous-utilisation de la main-d’œuvre</vt:lpstr>
      <vt:lpstr>La définition du chômage (suite)</vt:lpstr>
      <vt:lpstr>La définition du chômage (suite)</vt:lpstr>
      <vt:lpstr>La définition du chômage (suite)</vt:lpstr>
      <vt:lpstr>Figure 9.4 : Le taux de chômage observé et  le taux de chômage naturel, 1966-2011</vt:lpstr>
      <vt:lpstr>La recherche d’emploi</vt:lpstr>
      <vt:lpstr>La recherche d’emploi (suite)</vt:lpstr>
      <vt:lpstr>La recherche d’emploi (suite)</vt:lpstr>
      <vt:lpstr>La recherche d’emploi (suite)</vt:lpstr>
      <vt:lpstr>Les lois sur le salaire minimum</vt:lpstr>
      <vt:lpstr>Figure 9.5 : Le chômage causé par  un salaire supérieur au niveau d’équilibre</vt:lpstr>
      <vt:lpstr>Les syndicats  et les négociations collectives</vt:lpstr>
      <vt:lpstr>Les syndicats  et les négociations collectives (suite)</vt:lpstr>
      <vt:lpstr>Les syndicats  et les négociations collectives (suite)</vt:lpstr>
      <vt:lpstr>Les syndicats  et les négociations collectives (suite)</vt:lpstr>
      <vt:lpstr>La théorie  des salaires d’efficience</vt:lpstr>
      <vt:lpstr>La théorie  des salaires d’efficience (suite)</vt:lpstr>
      <vt:lpstr>Conclusion</vt:lpstr>
    </vt:vector>
  </TitlesOfParts>
  <Company>Cheneliere-Education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Potter Nouvelle génération</dc:title>
  <dc:creator>Maria Sheink</dc:creator>
  <cp:lastModifiedBy>Marc Prud'Homme</cp:lastModifiedBy>
  <cp:revision>996</cp:revision>
  <cp:lastPrinted>2010-03-09T15:24:54Z</cp:lastPrinted>
  <dcterms:created xsi:type="dcterms:W3CDTF">2014-05-16T17:03:46Z</dcterms:created>
  <dcterms:modified xsi:type="dcterms:W3CDTF">2022-03-09T15:57:07Z</dcterms:modified>
</cp:coreProperties>
</file>

<file path=docProps/thumbnail.jpeg>
</file>